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9" r:id="rId1"/>
    <p:sldMasterId id="2147484097" r:id="rId2"/>
  </p:sldMasterIdLst>
  <p:notesMasterIdLst>
    <p:notesMasterId r:id="rId39"/>
  </p:notesMasterIdLst>
  <p:handoutMasterIdLst>
    <p:handoutMasterId r:id="rId40"/>
  </p:handoutMasterIdLst>
  <p:sldIdLst>
    <p:sldId id="265" r:id="rId3"/>
    <p:sldId id="267" r:id="rId4"/>
    <p:sldId id="266" r:id="rId5"/>
    <p:sldId id="269" r:id="rId6"/>
    <p:sldId id="257" r:id="rId7"/>
    <p:sldId id="258" r:id="rId8"/>
    <p:sldId id="268" r:id="rId9"/>
    <p:sldId id="270" r:id="rId10"/>
    <p:sldId id="271" r:id="rId11"/>
    <p:sldId id="272" r:id="rId12"/>
    <p:sldId id="273" r:id="rId13"/>
    <p:sldId id="274" r:id="rId14"/>
    <p:sldId id="275" r:id="rId15"/>
    <p:sldId id="276" r:id="rId16"/>
    <p:sldId id="277" r:id="rId17"/>
    <p:sldId id="278" r:id="rId18"/>
    <p:sldId id="279" r:id="rId19"/>
    <p:sldId id="297" r:id="rId20"/>
    <p:sldId id="280" r:id="rId21"/>
    <p:sldId id="282" r:id="rId22"/>
    <p:sldId id="298" r:id="rId23"/>
    <p:sldId id="283" r:id="rId24"/>
    <p:sldId id="284" r:id="rId25"/>
    <p:sldId id="285" r:id="rId26"/>
    <p:sldId id="286" r:id="rId27"/>
    <p:sldId id="287" r:id="rId28"/>
    <p:sldId id="299"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de-DE"/>
    </a:defPPr>
    <a:lvl1pPr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marL="4572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marL="9144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marL="13716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marL="1828800" algn="l" rtl="0" eaLnBrk="0" fontAlgn="base" hangingPunct="0">
      <a:spcBef>
        <a:spcPct val="0"/>
      </a:spcBef>
      <a:spcAft>
        <a:spcPct val="0"/>
      </a:spcAft>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22860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27432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32004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3657600" algn="l" defTabSz="914400" rtl="0" eaLnBrk="1" latinLnBrk="0" hangingPunct="1">
      <a:defRPr sz="1400" kern="12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8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6630" autoAdjust="0"/>
  </p:normalViewPr>
  <p:slideViewPr>
    <p:cSldViewPr>
      <p:cViewPr varScale="1">
        <p:scale>
          <a:sx n="89" d="100"/>
          <a:sy n="89" d="100"/>
        </p:scale>
        <p:origin x="528"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5" d="100"/>
          <a:sy n="85" d="100"/>
        </p:scale>
        <p:origin x="31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pPr>
              <a:defRPr/>
            </a:pPr>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a:defRPr sz="1200"/>
            </a:lvl1pPr>
          </a:lstStyle>
          <a:p>
            <a:pPr>
              <a:defRPr/>
            </a:pPr>
            <a:fld id="{351AF12C-EC4E-47E0-A570-F51532330E5A}" type="datetimeFigureOut">
              <a:rPr lang="de-DE"/>
              <a:pPr>
                <a:defRPr/>
              </a:pPr>
              <a:t>26.11.2019</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a:defRPr sz="1200"/>
            </a:lvl1pPr>
          </a:lstStyle>
          <a:p>
            <a:pPr>
              <a:defRPr/>
            </a:pPr>
            <a:r>
              <a:rPr lang="de-DE"/>
              <a:t>hblhgvfkgcgkh</a:t>
            </a:r>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a:defRPr sz="1200"/>
            </a:lvl1pPr>
          </a:lstStyle>
          <a:p>
            <a:pPr>
              <a:defRPr/>
            </a:pPr>
            <a:fld id="{FFBC01B7-C672-49D8-BA54-734A434E3F43}" type="slidenum">
              <a:rPr lang="de-DE"/>
              <a:pPr>
                <a:defRPr/>
              </a:pPr>
              <a:t>‹Nr.›</a:t>
            </a:fld>
            <a:endParaRPr lang="de-DE"/>
          </a:p>
        </p:txBody>
      </p:sp>
    </p:spTree>
    <p:extLst>
      <p:ext uri="{BB962C8B-B14F-4D97-AF65-F5344CB8AC3E}">
        <p14:creationId xmlns:p14="http://schemas.microsoft.com/office/powerpoint/2010/main" val="35254151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noProof="0">
                <a:sym typeface="Avenir Roman" charset="0"/>
              </a:rPr>
              <a:t>Click to edit Master text styles</a:t>
            </a:r>
          </a:p>
          <a:p>
            <a:pPr lvl="1"/>
            <a:r>
              <a:rPr lang="de-DE" altLang="de-DE" noProof="0">
                <a:sym typeface="Avenir Roman" charset="0"/>
              </a:rPr>
              <a:t>Second level</a:t>
            </a:r>
          </a:p>
          <a:p>
            <a:pPr lvl="2"/>
            <a:r>
              <a:rPr lang="de-DE" altLang="de-DE" noProof="0">
                <a:sym typeface="Avenir Roman" charset="0"/>
              </a:rPr>
              <a:t>Third level</a:t>
            </a:r>
          </a:p>
          <a:p>
            <a:pPr lvl="3"/>
            <a:r>
              <a:rPr lang="de-DE" altLang="de-DE" noProof="0">
                <a:sym typeface="Avenir Roman" charset="0"/>
              </a:rPr>
              <a:t>Fourth level</a:t>
            </a:r>
          </a:p>
          <a:p>
            <a:pPr lvl="4"/>
            <a:r>
              <a:rPr lang="de-DE" altLang="de-DE" noProof="0">
                <a:sym typeface="Avenir Roman" charset="0"/>
              </a:rPr>
              <a:t>Fifth level</a:t>
            </a:r>
          </a:p>
        </p:txBody>
      </p:sp>
    </p:spTree>
    <p:extLst>
      <p:ext uri="{BB962C8B-B14F-4D97-AF65-F5344CB8AC3E}">
        <p14:creationId xmlns:p14="http://schemas.microsoft.com/office/powerpoint/2010/main" val="3654140716"/>
      </p:ext>
    </p:extLst>
  </p:cSld>
  <p:clrMap bg1="lt1" tx1="dk1" bg2="lt2" tx2="dk2" accent1="accent1" accent2="accent2" accent3="accent3" accent4="accent4" accent5="accent5" accent6="accent6" hlink="hlink" folHlink="folHlink"/>
  <p:hf hdr="0" dt="0"/>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484784"/>
            <a:ext cx="8119814"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a:extLst>
              <a:ext uri="{FF2B5EF4-FFF2-40B4-BE49-F238E27FC236}">
                <a16:creationId xmlns:a16="http://schemas.microsoft.com/office/drawing/2014/main" id="{F74CC94D-9BA9-4F59-9E23-6F7D4AFEC271}"/>
              </a:ext>
            </a:extLst>
          </p:cNvPr>
          <p:cNvSpPr>
            <a:spLocks noGrp="1"/>
          </p:cNvSpPr>
          <p:nvPr>
            <p:ph type="ftr" sz="quarter" idx="10"/>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5441772E-743F-4354-86A1-10D5CB84B1F6}"/>
              </a:ext>
            </a:extLst>
          </p:cNvPr>
          <p:cNvSpPr>
            <a:spLocks noGrp="1"/>
          </p:cNvSpPr>
          <p:nvPr>
            <p:ph type="sldNum" sz="quarter" idx="11"/>
          </p:nvPr>
        </p:nvSpPr>
        <p:spPr/>
        <p:txBody>
          <a:bodyPr/>
          <a:lstStyle/>
          <a:p>
            <a:pPr>
              <a:defRPr/>
            </a:pPr>
            <a:fld id="{E42BEB3F-08D9-49EF-B61F-64B0AC4A9AB9}" type="slidenum">
              <a:rPr lang="de-DE" altLang="de-DE" smtClean="0"/>
              <a:pPr>
                <a:defRPr/>
              </a:pPr>
              <a:t>‹Nr.›</a:t>
            </a:fld>
            <a:endParaRPr lang="de-DE" altLang="de-DE" dirty="0"/>
          </a:p>
        </p:txBody>
      </p:sp>
    </p:spTree>
    <p:extLst>
      <p:ext uri="{BB962C8B-B14F-4D97-AF65-F5344CB8AC3E}">
        <p14:creationId xmlns:p14="http://schemas.microsoft.com/office/powerpoint/2010/main" val="394089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28650" y="44625"/>
            <a:ext cx="6607646" cy="864096"/>
          </a:xfrm>
          <a:prstGeom prst="rect">
            <a:avLst/>
          </a:prstGeom>
        </p:spPr>
        <p:txBody>
          <a:bodyPr anchor="b"/>
          <a:lstStyle/>
          <a:p>
            <a:r>
              <a:rPr lang="de-DE"/>
              <a:t>Titelmasterformat durch Klicken bearbeiten</a:t>
            </a:r>
          </a:p>
        </p:txBody>
      </p:sp>
      <p:sp>
        <p:nvSpPr>
          <p:cNvPr id="6" name="Inhaltsplatzhalter 2"/>
          <p:cNvSpPr>
            <a:spLocks noGrp="1"/>
          </p:cNvSpPr>
          <p:nvPr>
            <p:ph idx="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4"/>
          <p:cNvSpPr>
            <a:spLocks noGrp="1"/>
          </p:cNvSpPr>
          <p:nvPr>
            <p:ph type="pic" sz="quarter" idx="12"/>
          </p:nvPr>
        </p:nvSpPr>
        <p:spPr>
          <a:xfrm>
            <a:off x="4716463" y="1484313"/>
            <a:ext cx="4032250" cy="4681537"/>
          </a:xfrm>
          <a:prstGeom prst="rect">
            <a:avLst/>
          </a:prstGeom>
        </p:spPr>
        <p:txBody>
          <a:bodyPr/>
          <a:lstStyle/>
          <a:p>
            <a:pPr lvl="0"/>
            <a:endParaRPr lang="de-DE" noProof="0">
              <a:sym typeface="Arial" panose="020B0604020202020204" pitchFamily="34" charset="0"/>
            </a:endParaRPr>
          </a:p>
        </p:txBody>
      </p:sp>
      <p:sp>
        <p:nvSpPr>
          <p:cNvPr id="5" name="Rectangle 1"/>
          <p:cNvSpPr>
            <a:spLocks noGrp="1"/>
          </p:cNvSpPr>
          <p:nvPr>
            <p:ph type="sldNum" sz="quarter" idx="13"/>
          </p:nvPr>
        </p:nvSpPr>
        <p:spPr>
          <a:xfrm>
            <a:off x="8821738" y="6669088"/>
            <a:ext cx="127000" cy="127000"/>
          </a:xfrm>
        </p:spPr>
        <p:txBody>
          <a:bodyPr/>
          <a:lstStyle>
            <a:lvl1pPr>
              <a:defRPr/>
            </a:lvl1pPr>
          </a:lstStyle>
          <a:p>
            <a:pPr>
              <a:defRPr/>
            </a:pPr>
            <a:fld id="{62D45923-5FA1-42FE-B522-EC6666615E84}" type="slidenum">
              <a:rPr lang="de-DE" altLang="de-DE"/>
              <a:pPr>
                <a:defRPr/>
              </a:pPr>
              <a:t>‹Nr.›</a:t>
            </a:fld>
            <a:endParaRPr lang="de-DE" altLang="de-DE"/>
          </a:p>
        </p:txBody>
      </p:sp>
      <p:sp>
        <p:nvSpPr>
          <p:cNvPr id="8" name="Fußzeilenplatzhalter 2"/>
          <p:cNvSpPr>
            <a:spLocks noGrp="1"/>
          </p:cNvSpPr>
          <p:nvPr>
            <p:ph type="ftr" sz="quarter" idx="14"/>
          </p:nvPr>
        </p:nvSpPr>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62533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Zitat">
    <p:spTree>
      <p:nvGrpSpPr>
        <p:cNvPr id="1" name=""/>
        <p:cNvGrpSpPr/>
        <p:nvPr/>
      </p:nvGrpSpPr>
      <p:grpSpPr>
        <a:xfrm>
          <a:off x="0" y="0"/>
          <a:ext cx="0" cy="0"/>
          <a:chOff x="0" y="0"/>
          <a:chExt cx="0" cy="0"/>
        </a:xfrm>
      </p:grpSpPr>
      <p:sp>
        <p:nvSpPr>
          <p:cNvPr id="2" name="Titel 1"/>
          <p:cNvSpPr>
            <a:spLocks noGrp="1"/>
          </p:cNvSpPr>
          <p:nvPr>
            <p:ph type="title"/>
          </p:nvPr>
        </p:nvSpPr>
        <p:spPr>
          <a:xfrm>
            <a:off x="628650" y="44625"/>
            <a:ext cx="6607646" cy="864096"/>
          </a:xfrm>
          <a:prstGeom prst="rect">
            <a:avLst/>
          </a:prstGeom>
        </p:spPr>
        <p:txBody>
          <a:bodyPr anchor="b"/>
          <a:lstStyle/>
          <a:p>
            <a:r>
              <a:rPr lang="de-DE"/>
              <a:t>Titelmasterformat durch Klicken bearbeiten</a:t>
            </a:r>
          </a:p>
        </p:txBody>
      </p:sp>
      <p:sp>
        <p:nvSpPr>
          <p:cNvPr id="6" name="Inhaltsplatzhalter 2"/>
          <p:cNvSpPr>
            <a:spLocks noGrp="1"/>
          </p:cNvSpPr>
          <p:nvPr>
            <p:ph idx="1"/>
          </p:nvPr>
        </p:nvSpPr>
        <p:spPr>
          <a:xfrm>
            <a:off x="628650" y="1628799"/>
            <a:ext cx="7886700" cy="3168353"/>
          </a:xfrm>
          <a:prstGeom prst="rect">
            <a:avLst/>
          </a:prstGeom>
        </p:spPr>
        <p:txBody>
          <a:bodyPr anchor="ctr" anchorCtr="0"/>
          <a:lstStyle>
            <a:lvl1pPr algn="ctr">
              <a:defRPr sz="2400" i="1">
                <a:solidFill>
                  <a:schemeClr val="tx1"/>
                </a:solidFill>
                <a:latin typeface="Georgia" panose="02040502050405020303" pitchFamily="18" charset="0"/>
              </a:defRPr>
            </a:lvl1pPr>
            <a:lvl2pPr marL="417513" indent="-236538">
              <a:buClr>
                <a:schemeClr val="accent1"/>
              </a:buClr>
              <a:buSzPct val="70000"/>
              <a:buFont typeface="Arial Narrow" panose="020B060602020203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p:txBody>
      </p:sp>
      <p:sp>
        <p:nvSpPr>
          <p:cNvPr id="7" name="Textplatzhalter 4"/>
          <p:cNvSpPr>
            <a:spLocks noGrp="1"/>
          </p:cNvSpPr>
          <p:nvPr>
            <p:ph type="body" sz="quarter" idx="12"/>
          </p:nvPr>
        </p:nvSpPr>
        <p:spPr>
          <a:xfrm>
            <a:off x="4411662" y="4868863"/>
            <a:ext cx="4103688" cy="576262"/>
          </a:xfrm>
          <a:prstGeom prst="rect">
            <a:avLst/>
          </a:prstGeom>
        </p:spPr>
        <p:txBody>
          <a:bodyPr/>
          <a:lstStyle>
            <a:lvl1pPr algn="r">
              <a:defRPr b="1" i="0"/>
            </a:lvl1pPr>
          </a:lstStyle>
          <a:p>
            <a:pPr lvl="0"/>
            <a:r>
              <a:rPr lang="de-DE" dirty="0"/>
              <a:t>Textmasterformat bearbeiten</a:t>
            </a:r>
          </a:p>
        </p:txBody>
      </p:sp>
      <p:sp>
        <p:nvSpPr>
          <p:cNvPr id="5" name="Rectangle 1"/>
          <p:cNvSpPr>
            <a:spLocks noGrp="1"/>
          </p:cNvSpPr>
          <p:nvPr>
            <p:ph type="sldNum" sz="quarter" idx="13"/>
          </p:nvPr>
        </p:nvSpPr>
        <p:spPr>
          <a:xfrm>
            <a:off x="8821738" y="6669088"/>
            <a:ext cx="127000" cy="127000"/>
          </a:xfrm>
        </p:spPr>
        <p:txBody>
          <a:bodyPr/>
          <a:lstStyle>
            <a:lvl1pPr>
              <a:defRPr/>
            </a:lvl1pPr>
          </a:lstStyle>
          <a:p>
            <a:pPr>
              <a:defRPr/>
            </a:pPr>
            <a:fld id="{EB14CB9A-82B0-4D98-A3E6-B473DF49A97C}" type="slidenum">
              <a:rPr lang="de-DE" altLang="de-DE"/>
              <a:pPr>
                <a:defRPr/>
              </a:pPr>
              <a:t>‹Nr.›</a:t>
            </a:fld>
            <a:endParaRPr lang="de-DE" altLang="de-DE"/>
          </a:p>
        </p:txBody>
      </p:sp>
      <p:sp>
        <p:nvSpPr>
          <p:cNvPr id="8" name="Fußzeilenplatzhalter 2"/>
          <p:cNvSpPr>
            <a:spLocks noGrp="1"/>
          </p:cNvSpPr>
          <p:nvPr>
            <p:ph type="ftr" sz="quarter" idx="14"/>
          </p:nvPr>
        </p:nvSpPr>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038732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Titel 1"/>
          <p:cNvSpPr>
            <a:spLocks noGrp="1"/>
          </p:cNvSpPr>
          <p:nvPr>
            <p:ph type="title"/>
          </p:nvPr>
        </p:nvSpPr>
        <p:spPr>
          <a:xfrm>
            <a:off x="628650" y="44625"/>
            <a:ext cx="6607646" cy="864096"/>
          </a:xfrm>
          <a:prstGeom prst="rect">
            <a:avLst/>
          </a:prstGeom>
        </p:spPr>
        <p:txBody>
          <a:bodyPr anchor="b"/>
          <a:lstStyle/>
          <a:p>
            <a:r>
              <a:rPr lang="de-DE"/>
              <a:t>Titelmasterformat durch Klicken bearbeiten</a:t>
            </a:r>
          </a:p>
        </p:txBody>
      </p:sp>
      <p:sp>
        <p:nvSpPr>
          <p:cNvPr id="3" name="Rectangle 1"/>
          <p:cNvSpPr>
            <a:spLocks noGrp="1"/>
          </p:cNvSpPr>
          <p:nvPr>
            <p:ph type="sldNum" sz="quarter" idx="10"/>
          </p:nvPr>
        </p:nvSpPr>
        <p:spPr>
          <a:xfrm>
            <a:off x="8821738" y="6669088"/>
            <a:ext cx="127000" cy="127000"/>
          </a:xfrm>
        </p:spPr>
        <p:txBody>
          <a:bodyPr/>
          <a:lstStyle>
            <a:lvl1pPr>
              <a:defRPr/>
            </a:lvl1pPr>
          </a:lstStyle>
          <a:p>
            <a:pPr>
              <a:defRPr/>
            </a:pPr>
            <a:fld id="{F8973274-615D-4F35-A7E8-D58CF58833A3}" type="slidenum">
              <a:rPr lang="de-DE" altLang="de-DE"/>
              <a:pPr>
                <a:defRPr/>
              </a:pPr>
              <a:t>‹Nr.›</a:t>
            </a:fld>
            <a:endParaRPr lang="de-DE" altLang="de-DE"/>
          </a:p>
        </p:txBody>
      </p:sp>
      <p:sp>
        <p:nvSpPr>
          <p:cNvPr id="4" name="Fußzeilenplatzhalter 2"/>
          <p:cNvSpPr>
            <a:spLocks noGrp="1"/>
          </p:cNvSpPr>
          <p:nvPr>
            <p:ph type="ftr" sz="quarter" idx="11"/>
          </p:nvPr>
        </p:nvSpPr>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68461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990600"/>
          </a:xfrm>
          <a:prstGeom prst="rect">
            <a:avLst/>
          </a:prstGeom>
        </p:spPr>
        <p:txBody>
          <a:bodyPr/>
          <a:lstStyle/>
          <a:p>
            <a:r>
              <a:rPr lang="de-DE"/>
              <a:t>Titelmasterformat durch Klicken bearbeiten</a:t>
            </a:r>
          </a:p>
        </p:txBody>
      </p:sp>
      <p:sp>
        <p:nvSpPr>
          <p:cNvPr id="3" name="Date Placeholder 3"/>
          <p:cNvSpPr>
            <a:spLocks noGrp="1"/>
          </p:cNvSpPr>
          <p:nvPr>
            <p:ph type="dt" sz="half" idx="10"/>
          </p:nvPr>
        </p:nvSpPr>
        <p:spPr>
          <a:xfrm>
            <a:off x="457200" y="19050"/>
            <a:ext cx="2895600" cy="328613"/>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0107F0-397F-4E9B-AD2A-83626DB0A158}" type="slidenum">
              <a:rPr lang="en-US" altLang="de-DE"/>
              <a:pPr>
                <a:defRPr/>
              </a:pPr>
              <a:t>‹Nr.›</a:t>
            </a:fld>
            <a:endParaRPr lang="en-US" altLang="de-DE"/>
          </a:p>
        </p:txBody>
      </p:sp>
    </p:spTree>
    <p:extLst>
      <p:ext uri="{BB962C8B-B14F-4D97-AF65-F5344CB8AC3E}">
        <p14:creationId xmlns:p14="http://schemas.microsoft.com/office/powerpoint/2010/main" val="1433563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5F2181-E368-4072-A36D-3A8A86F52F72}"/>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628101D-D495-4DED-B6C8-14B41D6352B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B785F72-6174-40D9-A6EF-51B67E96FD13}"/>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0D218EA6-DD4A-4916-A14F-D51AE913433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ABCE90-9DD0-4279-9BCF-3744EF449624}"/>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3063402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934A6-6875-49DC-B2AF-91DFE5D9507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47C1F8-CD76-4775-BE66-2D1BBF613EB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17DE959-730E-44C5-B03A-FDC56CB92DF9}"/>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039D8061-1814-48AC-A975-AF955EF493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403EF6-EC66-44A9-BF32-196055A0F4DD}"/>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27394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6626B-D2ED-49E0-BD85-76F99E996BCA}"/>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812978-04AB-4B7A-BD56-72129B52AF6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AF11F35-4B25-4A06-BAA4-9309411894E9}"/>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AF1DC70E-DECF-4357-BF9B-76DE5572D9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32D48B-54EB-4A4A-99CD-95BC4C4CA898}"/>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121086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9F95-2EB6-477C-B70A-B8F5DE18DBF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A75288-D174-4450-B64D-71A42D0C5FC7}"/>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BB8739C-9E5B-49FB-89B2-B4F514AF2DBF}"/>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3C31DBC-710B-426A-B80B-363552BF24D6}"/>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2F078447-CC3D-4E66-9809-8F14C150633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B719C29-D668-4909-AB04-58D2CFC1AA3B}"/>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1407504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CD9DA7-3E7F-4955-8BF2-8732C15261A7}"/>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D15725E-2791-41F2-A620-1942EF7B096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3EAD5A-EF61-4FA9-9D6F-052EC639212D}"/>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D4C33B0-4C71-43BF-8ED2-FA10B69D437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C35004-75D7-4216-871B-BEC0FD9413C7}"/>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07DAF4D-AEBF-48F0-939E-6BCF550C584E}"/>
              </a:ext>
            </a:extLst>
          </p:cNvPr>
          <p:cNvSpPr>
            <a:spLocks noGrp="1"/>
          </p:cNvSpPr>
          <p:nvPr>
            <p:ph type="dt" sz="half" idx="10"/>
          </p:nvPr>
        </p:nvSpPr>
        <p:spPr/>
        <p:txBody>
          <a:bodyPr/>
          <a:lstStyle/>
          <a:p>
            <a:endParaRPr lang="de-DE"/>
          </a:p>
        </p:txBody>
      </p:sp>
      <p:sp>
        <p:nvSpPr>
          <p:cNvPr id="8" name="Fußzeilenplatzhalter 7">
            <a:extLst>
              <a:ext uri="{FF2B5EF4-FFF2-40B4-BE49-F238E27FC236}">
                <a16:creationId xmlns:a16="http://schemas.microsoft.com/office/drawing/2014/main" id="{EB74E422-B850-45A5-8407-3D2143F12BF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D80C7D3-D9C6-4CF1-803C-DB8F0B71EE8E}"/>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385080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BFD37-AC2B-4648-9A45-3BD8295FFB7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E28E00F-1879-48EF-A3D3-B89E3055B543}"/>
              </a:ext>
            </a:extLst>
          </p:cNvPr>
          <p:cNvSpPr>
            <a:spLocks noGrp="1"/>
          </p:cNvSpPr>
          <p:nvPr>
            <p:ph type="dt" sz="half" idx="10"/>
          </p:nvPr>
        </p:nvSpPr>
        <p:spPr/>
        <p:txBody>
          <a:bodyPr/>
          <a:lstStyle/>
          <a:p>
            <a:endParaRPr lang="de-DE"/>
          </a:p>
        </p:txBody>
      </p:sp>
      <p:sp>
        <p:nvSpPr>
          <p:cNvPr id="4" name="Fußzeilenplatzhalter 3">
            <a:extLst>
              <a:ext uri="{FF2B5EF4-FFF2-40B4-BE49-F238E27FC236}">
                <a16:creationId xmlns:a16="http://schemas.microsoft.com/office/drawing/2014/main" id="{5E55DEF0-265A-481E-B120-9C471516FC6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821998E-F85D-46F3-9EC5-952FCFC48DE8}"/>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25019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1"/>
          <p:cNvSpPr>
            <a:spLocks noGrp="1"/>
          </p:cNvSpPr>
          <p:nvPr>
            <p:ph type="ctrTitle"/>
          </p:nvPr>
        </p:nvSpPr>
        <p:spPr>
          <a:xfrm>
            <a:off x="467544" y="1611432"/>
            <a:ext cx="8280920" cy="2897687"/>
          </a:xfrm>
          <a:prstGeom prst="rect">
            <a:avLst/>
          </a:prstGeom>
        </p:spPr>
        <p:txBody>
          <a:bodyPr anchor="t" anchorCtr="0"/>
          <a:lstStyle>
            <a:lvl1pPr algn="l">
              <a:defRPr sz="4400">
                <a:solidFill>
                  <a:srgbClr val="004F8F"/>
                </a:solidFill>
              </a:defRPr>
            </a:lvl1pPr>
          </a:lstStyle>
          <a:p>
            <a:r>
              <a:rPr lang="de-DE"/>
              <a:t>Titelmasterformat durch Klicken bearbeiten</a:t>
            </a:r>
            <a:endParaRPr lang="de-DE" dirty="0"/>
          </a:p>
        </p:txBody>
      </p:sp>
      <p:sp>
        <p:nvSpPr>
          <p:cNvPr id="8" name="Untertitel 2"/>
          <p:cNvSpPr>
            <a:spLocks noGrp="1"/>
          </p:cNvSpPr>
          <p:nvPr>
            <p:ph type="subTitle" idx="1"/>
          </p:nvPr>
        </p:nvSpPr>
        <p:spPr>
          <a:xfrm>
            <a:off x="467544" y="4725144"/>
            <a:ext cx="8280920" cy="1728192"/>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a:p>
            <a:r>
              <a:rPr lang="de-DE" dirty="0"/>
              <a:t>Kurs</a:t>
            </a:r>
          </a:p>
          <a:p>
            <a:r>
              <a:rPr lang="de-DE" dirty="0"/>
              <a:t>Semester</a:t>
            </a:r>
          </a:p>
        </p:txBody>
      </p:sp>
      <p:sp>
        <p:nvSpPr>
          <p:cNvPr id="9" name="Textplatzhalter 5"/>
          <p:cNvSpPr>
            <a:spLocks noGrp="1"/>
          </p:cNvSpPr>
          <p:nvPr>
            <p:ph type="body" sz="quarter" idx="12"/>
          </p:nvPr>
        </p:nvSpPr>
        <p:spPr>
          <a:xfrm>
            <a:off x="467544" y="404665"/>
            <a:ext cx="8280920" cy="1206768"/>
          </a:xfrm>
          <a:prstGeom prst="rect">
            <a:avLst/>
          </a:prstGeom>
        </p:spPr>
        <p:txBody>
          <a:bodyPr anchor="b" anchorCtr="0"/>
          <a:lstStyle>
            <a:lvl1pPr>
              <a:defRPr sz="2000">
                <a:solidFill>
                  <a:schemeClr val="tx1"/>
                </a:solidFill>
              </a:defRPr>
            </a:lvl1pPr>
          </a:lstStyle>
          <a:p>
            <a:pPr lvl="0"/>
            <a:r>
              <a:rPr lang="de-DE"/>
              <a:t>Textmasterformat bearbeiten</a:t>
            </a:r>
          </a:p>
        </p:txBody>
      </p:sp>
      <p:sp>
        <p:nvSpPr>
          <p:cNvPr id="5"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88194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E04230B-C630-439D-A012-EF089026F602}"/>
              </a:ext>
            </a:extLst>
          </p:cNvPr>
          <p:cNvSpPr>
            <a:spLocks noGrp="1"/>
          </p:cNvSpPr>
          <p:nvPr>
            <p:ph type="dt" sz="half" idx="10"/>
          </p:nvPr>
        </p:nvSpPr>
        <p:spPr/>
        <p:txBody>
          <a:bodyPr/>
          <a:lstStyle/>
          <a:p>
            <a:endParaRPr lang="de-DE"/>
          </a:p>
        </p:txBody>
      </p:sp>
      <p:sp>
        <p:nvSpPr>
          <p:cNvPr id="3" name="Fußzeilenplatzhalter 2">
            <a:extLst>
              <a:ext uri="{FF2B5EF4-FFF2-40B4-BE49-F238E27FC236}">
                <a16:creationId xmlns:a16="http://schemas.microsoft.com/office/drawing/2014/main" id="{F47464FF-C121-4784-8939-DBA603E727D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D078D7F-6750-44D8-B09E-A20210FB3245}"/>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281420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FD3A2-BC57-4392-AFEC-2A94C4D4BFA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A3261AC-2805-4119-BC2A-3C67D3CFE0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7399E6E-C44A-4A62-8A8D-2B0D43234D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06B0055-BCAD-4F41-AADD-3E1ACF50CB4B}"/>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3D7BF4A4-0513-48BF-9079-58481C1A200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347A97F-7EAF-4A15-91A4-DA87758EF3C3}"/>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4060331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2F229-0A74-4282-858E-90152F10FAA9}"/>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6E93F5D-7F84-4710-8C3E-B2BCC0DC08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A124779-C46A-456B-A229-2394DAEDBC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3CA7836-8BBC-45F1-97C4-08173A815F2E}"/>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5E7C62CD-1A87-4E2A-9AD8-20CCAAC05C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A4BDC6A-BA65-4954-9D8F-A726882A0536}"/>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1005092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82A8B-3A71-4006-9D38-D3F051A45F2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ECEB918-7525-4391-A387-4AC3966077F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21C0C4-41F6-48A7-850B-9EE334D4DE98}"/>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14DFC89B-2918-43AA-A12F-4782C9EFD8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7C9212-39DA-4737-A434-7E92B646F879}"/>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365760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70FBD45-5F1F-4D56-80B5-F36E4681C1B6}"/>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C1D4905-0DFC-4225-9508-004453AB58BB}"/>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4BEAFE1-3703-478A-B46A-02EE6DDF92A6}"/>
              </a:ext>
            </a:extLst>
          </p:cNvPr>
          <p:cNvSpPr>
            <a:spLocks noGrp="1"/>
          </p:cNvSpPr>
          <p:nvPr>
            <p:ph type="dt" sz="half" idx="10"/>
          </p:nvPr>
        </p:nvSpPr>
        <p:spPr/>
        <p:txBody>
          <a:bodyPr/>
          <a:lstStyle/>
          <a:p>
            <a:endParaRPr lang="de-DE"/>
          </a:p>
        </p:txBody>
      </p:sp>
      <p:sp>
        <p:nvSpPr>
          <p:cNvPr id="5" name="Fußzeilenplatzhalter 4">
            <a:extLst>
              <a:ext uri="{FF2B5EF4-FFF2-40B4-BE49-F238E27FC236}">
                <a16:creationId xmlns:a16="http://schemas.microsoft.com/office/drawing/2014/main" id="{28C5B891-F6D5-4104-9AF1-5F8FF52CE77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719F5F5-EE7B-463C-9FA4-0326646CC7E1}"/>
              </a:ext>
            </a:extLst>
          </p:cNvPr>
          <p:cNvSpPr>
            <a:spLocks noGrp="1"/>
          </p:cNvSpPr>
          <p:nvPr>
            <p:ph type="sldNum" sz="quarter" idx="12"/>
          </p:nvPr>
        </p:nvSpPr>
        <p:spPr/>
        <p:txBody>
          <a:bodyPr/>
          <a:lstStyle/>
          <a:p>
            <a:fld id="{D41F4DE0-C3D5-4F7F-8E21-51AF4EA76030}" type="slidenum">
              <a:rPr lang="de-DE" smtClean="0"/>
              <a:t>‹Nr.›</a:t>
            </a:fld>
            <a:endParaRPr lang="de-DE"/>
          </a:p>
        </p:txBody>
      </p:sp>
    </p:spTree>
    <p:extLst>
      <p:ext uri="{BB962C8B-B14F-4D97-AF65-F5344CB8AC3E}">
        <p14:creationId xmlns:p14="http://schemas.microsoft.com/office/powerpoint/2010/main" val="168384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und Bild">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Bildplatzhalter 4"/>
          <p:cNvSpPr>
            <a:spLocks noGrp="1"/>
          </p:cNvSpPr>
          <p:nvPr>
            <p:ph type="pic" sz="quarter" idx="12"/>
          </p:nvPr>
        </p:nvSpPr>
        <p:spPr>
          <a:xfrm>
            <a:off x="4716463" y="1484313"/>
            <a:ext cx="4032250" cy="4681537"/>
          </a:xfrm>
          <a:prstGeom prst="rect">
            <a:avLst/>
          </a:prstGeom>
        </p:spPr>
        <p:txBody>
          <a:bodyPr/>
          <a:lstStyle/>
          <a:p>
            <a:pPr lvl="0"/>
            <a:endParaRPr lang="de-DE" noProof="0">
              <a:sym typeface="Arial" panose="020B0604020202020204" pitchFamily="34" charset="0"/>
            </a:endParaRPr>
          </a:p>
        </p:txBody>
      </p:sp>
      <p:sp>
        <p:nvSpPr>
          <p:cNvPr id="6"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74194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2"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Inhaltsplatzhalter 2"/>
          <p:cNvSpPr>
            <a:spLocks noGrp="1"/>
          </p:cNvSpPr>
          <p:nvPr>
            <p:ph idx="1"/>
          </p:nvPr>
        </p:nvSpPr>
        <p:spPr>
          <a:xfrm>
            <a:off x="628650" y="1628799"/>
            <a:ext cx="7886700" cy="3168353"/>
          </a:xfrm>
          <a:prstGeom prst="rect">
            <a:avLst/>
          </a:prstGeom>
        </p:spPr>
        <p:txBody>
          <a:bodyPr anchor="ctr" anchorCtr="0"/>
          <a:lstStyle>
            <a:lvl1pPr algn="ctr">
              <a:defRPr sz="2400" i="1">
                <a:solidFill>
                  <a:schemeClr val="tx1"/>
                </a:solidFill>
                <a:latin typeface="Georgia" panose="02040502050405020303" pitchFamily="18" charset="0"/>
              </a:defRPr>
            </a:lvl1pPr>
            <a:lvl2pPr marL="417513" indent="-236538">
              <a:buClr>
                <a:schemeClr val="accent1"/>
              </a:buClr>
              <a:buSzPct val="70000"/>
              <a:buFont typeface="Arial Narrow" panose="020B0606020202030204" pitchFamily="34" charset="0"/>
              <a:buChar char="►"/>
              <a:defRPr sz="1800">
                <a:latin typeface="Arial Narrow" panose="020B060602020203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p:txBody>
      </p:sp>
      <p:sp>
        <p:nvSpPr>
          <p:cNvPr id="5" name="Textplatzhalter 4"/>
          <p:cNvSpPr>
            <a:spLocks noGrp="1"/>
          </p:cNvSpPr>
          <p:nvPr>
            <p:ph type="body" sz="quarter" idx="12"/>
          </p:nvPr>
        </p:nvSpPr>
        <p:spPr>
          <a:xfrm>
            <a:off x="4411662" y="4868863"/>
            <a:ext cx="4103688" cy="576262"/>
          </a:xfrm>
          <a:prstGeom prst="rect">
            <a:avLst/>
          </a:prstGeom>
        </p:spPr>
        <p:txBody>
          <a:bodyPr/>
          <a:lstStyle>
            <a:lvl1pPr algn="r">
              <a:defRPr b="1" i="0"/>
            </a:lvl1pPr>
          </a:lstStyle>
          <a:p>
            <a:pPr lvl="0"/>
            <a:r>
              <a:rPr lang="de-DE" dirty="0"/>
              <a:t>Textmasterformat bearbeiten</a:t>
            </a:r>
          </a:p>
        </p:txBody>
      </p:sp>
      <p:sp>
        <p:nvSpPr>
          <p:cNvPr id="6" name="Fußzeilenplatzhalter 2"/>
          <p:cNvSpPr>
            <a:spLocks noGrp="1"/>
          </p:cNvSpPr>
          <p:nvPr>
            <p:ph type="ftr" sz="quarter" idx="13"/>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80390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8" name="Inhaltsplatzhalter 2"/>
          <p:cNvSpPr>
            <a:spLocks noGrp="1"/>
          </p:cNvSpPr>
          <p:nvPr>
            <p:ph idx="1"/>
          </p:nvPr>
        </p:nvSpPr>
        <p:spPr>
          <a:xfrm>
            <a:off x="4716016" y="1484784"/>
            <a:ext cx="3727326" cy="4692179"/>
          </a:xfrm>
          <a:prstGeom prst="rect">
            <a:avLst/>
          </a:prstGeom>
        </p:spPr>
        <p:txBody>
          <a:bodyPr/>
          <a:lstStyle>
            <a:lvl1pPr>
              <a:defRPr sz="1800">
                <a:latin typeface="Arial Narrow" panose="020B0606020202030204" pitchFamily="34" charset="0"/>
              </a:defRPr>
            </a:lvl1pPr>
            <a:lvl2pPr marL="417513" indent="-236538">
              <a:buClr>
                <a:schemeClr val="accent1"/>
              </a:buClr>
              <a:buSzPct val="70000"/>
              <a:buFont typeface="Arial Narrow" panose="020B060602020203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p:cNvSpPr>
            <a:spLocks noGrp="1"/>
          </p:cNvSpPr>
          <p:nvPr>
            <p:ph idx="11"/>
          </p:nvPr>
        </p:nvSpPr>
        <p:spPr>
          <a:xfrm>
            <a:off x="628650" y="1484784"/>
            <a:ext cx="3727326" cy="4692179"/>
          </a:xfrm>
          <a:prstGeom prst="rect">
            <a:avLst/>
          </a:prstGeom>
        </p:spPr>
        <p:txBody>
          <a:bodyPr/>
          <a:lstStyle>
            <a:lvl1pPr>
              <a:defRPr sz="1800">
                <a:latin typeface="Arial Narrow" panose="020B0606020202030204" pitchFamily="34" charset="0"/>
              </a:defRPr>
            </a:lvl1pPr>
            <a:lvl2pPr marL="417513" indent="-236538">
              <a:buClrTx/>
              <a:buSzPct val="100000"/>
              <a:buFont typeface="Arial" panose="020B0604020202020204" pitchFamily="34" charset="0"/>
              <a:buChar char="•"/>
              <a:defRPr lang="de-DE" sz="1800" kern="1200" dirty="0" smtClean="0">
                <a:solidFill>
                  <a:srgbClr val="000000"/>
                </a:solidFill>
                <a:latin typeface="Arial Narrow" panose="020B0606020202030204" pitchFamily="34" charset="0"/>
                <a:ea typeface="+mn-ea"/>
                <a:cs typeface="+mn-cs"/>
                <a:sym typeface="Arial" panose="020B0604020202020204" pitchFamily="34" charset="0"/>
              </a:defRPr>
            </a:lvl2pPr>
            <a:lvl3pPr>
              <a:defRPr sz="18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2"/>
          <p:cNvSpPr>
            <a:spLocks noGrp="1"/>
          </p:cNvSpPr>
          <p:nvPr>
            <p:ph type="ftr" sz="quarter" idx="12"/>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199657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itel 1"/>
          <p:cNvSpPr>
            <a:spLocks noGrp="1"/>
          </p:cNvSpPr>
          <p:nvPr>
            <p:ph type="title"/>
          </p:nvPr>
        </p:nvSpPr>
        <p:spPr>
          <a:xfrm>
            <a:off x="637442" y="116632"/>
            <a:ext cx="6598854" cy="792088"/>
          </a:xfrm>
          <a:prstGeom prst="rect">
            <a:avLst/>
          </a:prstGeom>
        </p:spPr>
        <p:txBody>
          <a:bodyPr anchor="b"/>
          <a:lstStyle/>
          <a:p>
            <a:r>
              <a:rPr lang="de-DE" dirty="0"/>
              <a:t>Titelmasterformat durch Klicken bearbeiten</a:t>
            </a:r>
          </a:p>
        </p:txBody>
      </p:sp>
      <p:sp>
        <p:nvSpPr>
          <p:cNvPr id="3"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046819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a:xfrm>
            <a:off x="1116013" y="6615113"/>
            <a:ext cx="7056437" cy="198437"/>
          </a:xfrm>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897423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268760"/>
            <a:ext cx="7886700" cy="4908203"/>
          </a:xfrm>
          <a:prstGeom prst="rect">
            <a:avLst/>
          </a:prstGeom>
        </p:spPr>
        <p:txBody>
          <a:bodyPr/>
          <a:lstStyle>
            <a:lvl1pPr>
              <a:defRPr sz="1800"/>
            </a:lvl1pPr>
            <a:lvl2pPr marL="417513" indent="-236538">
              <a:buClrTx/>
              <a:buSzPct val="100000"/>
              <a:buFont typeface="Arial" panose="020B0604020202020204" pitchFamily="34" charset="0"/>
              <a:buChar cha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
          <p:cNvSpPr>
            <a:spLocks noGrp="1"/>
          </p:cNvSpPr>
          <p:nvPr>
            <p:ph type="sldNum" sz="quarter" idx="10"/>
          </p:nvPr>
        </p:nvSpPr>
        <p:spPr>
          <a:xfrm>
            <a:off x="8821738" y="6669088"/>
            <a:ext cx="127000" cy="127000"/>
          </a:xfrm>
        </p:spPr>
        <p:txBody>
          <a:bodyPr/>
          <a:lstStyle>
            <a:lvl1pPr>
              <a:defRPr/>
            </a:lvl1pPr>
          </a:lstStyle>
          <a:p>
            <a:pPr>
              <a:defRPr/>
            </a:pPr>
            <a:fld id="{9CE18C97-944F-4C24-BAA4-1BCF01C81683}" type="slidenum">
              <a:rPr lang="de-DE" altLang="de-DE"/>
              <a:pPr>
                <a:defRPr/>
              </a:pPr>
              <a:t>‹Nr.›</a:t>
            </a:fld>
            <a:endParaRPr lang="de-DE" altLang="de-DE"/>
          </a:p>
        </p:txBody>
      </p:sp>
      <p:sp>
        <p:nvSpPr>
          <p:cNvPr id="5" name="Fußzeilenplatzhalter 2"/>
          <p:cNvSpPr>
            <a:spLocks noGrp="1"/>
          </p:cNvSpPr>
          <p:nvPr>
            <p:ph type="ftr" sz="quarter" idx="11"/>
          </p:nvPr>
        </p:nvSpPr>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325970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9" name="Titel 1"/>
          <p:cNvSpPr>
            <a:spLocks noGrp="1"/>
          </p:cNvSpPr>
          <p:nvPr>
            <p:ph type="ctrTitle"/>
          </p:nvPr>
        </p:nvSpPr>
        <p:spPr>
          <a:xfrm>
            <a:off x="467544" y="1611432"/>
            <a:ext cx="8280920" cy="2897687"/>
          </a:xfrm>
          <a:prstGeom prst="rect">
            <a:avLst/>
          </a:prstGeom>
        </p:spPr>
        <p:txBody>
          <a:bodyPr anchor="t" anchorCtr="0"/>
          <a:lstStyle>
            <a:lvl1pPr algn="l">
              <a:defRPr sz="4400"/>
            </a:lvl1pPr>
          </a:lstStyle>
          <a:p>
            <a:r>
              <a:rPr lang="de-DE"/>
              <a:t>Titelmasterformat durch Klicken bearbeiten</a:t>
            </a:r>
            <a:endParaRPr lang="de-DE" dirty="0"/>
          </a:p>
        </p:txBody>
      </p:sp>
      <p:sp>
        <p:nvSpPr>
          <p:cNvPr id="10" name="Untertitel 2"/>
          <p:cNvSpPr>
            <a:spLocks noGrp="1"/>
          </p:cNvSpPr>
          <p:nvPr>
            <p:ph type="subTitle" idx="1"/>
          </p:nvPr>
        </p:nvSpPr>
        <p:spPr>
          <a:xfrm>
            <a:off x="467544" y="4725144"/>
            <a:ext cx="8280920" cy="1728192"/>
          </a:xfrm>
          <a:prstGeom prst="rect">
            <a:avLst/>
          </a:prstGeo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a:p>
            <a:r>
              <a:rPr lang="de-DE" dirty="0"/>
              <a:t>Kurs</a:t>
            </a:r>
          </a:p>
          <a:p>
            <a:r>
              <a:rPr lang="de-DE" dirty="0"/>
              <a:t>Semester</a:t>
            </a:r>
          </a:p>
        </p:txBody>
      </p:sp>
      <p:sp>
        <p:nvSpPr>
          <p:cNvPr id="11" name="Textplatzhalter 5"/>
          <p:cNvSpPr>
            <a:spLocks noGrp="1"/>
          </p:cNvSpPr>
          <p:nvPr>
            <p:ph type="body" sz="quarter" idx="12"/>
          </p:nvPr>
        </p:nvSpPr>
        <p:spPr>
          <a:xfrm>
            <a:off x="467544" y="404665"/>
            <a:ext cx="8280920" cy="1206768"/>
          </a:xfrm>
          <a:prstGeom prst="rect">
            <a:avLst/>
          </a:prstGeom>
        </p:spPr>
        <p:txBody>
          <a:bodyPr anchor="b" anchorCtr="0"/>
          <a:lstStyle>
            <a:lvl1pPr>
              <a:defRPr sz="2000">
                <a:solidFill>
                  <a:schemeClr val="tx1"/>
                </a:solidFill>
              </a:defRPr>
            </a:lvl1pPr>
          </a:lstStyle>
          <a:p>
            <a:pPr lvl="0"/>
            <a:r>
              <a:rPr lang="de-DE"/>
              <a:t>Textmasterformat bearbeiten</a:t>
            </a:r>
          </a:p>
        </p:txBody>
      </p:sp>
      <p:sp>
        <p:nvSpPr>
          <p:cNvPr id="5" name="Rectangle 1"/>
          <p:cNvSpPr>
            <a:spLocks noGrp="1"/>
          </p:cNvSpPr>
          <p:nvPr>
            <p:ph type="sldNum" sz="quarter" idx="13"/>
          </p:nvPr>
        </p:nvSpPr>
        <p:spPr>
          <a:xfrm>
            <a:off x="8821738" y="6669088"/>
            <a:ext cx="127000" cy="127000"/>
          </a:xfrm>
        </p:spPr>
        <p:txBody>
          <a:bodyPr/>
          <a:lstStyle>
            <a:lvl1pPr>
              <a:defRPr/>
            </a:lvl1pPr>
          </a:lstStyle>
          <a:p>
            <a:pPr>
              <a:defRPr/>
            </a:pPr>
            <a:fld id="{CB561E3C-7F36-4155-AC87-E69F7B996E60}" type="slidenum">
              <a:rPr lang="de-DE" altLang="de-DE"/>
              <a:pPr>
                <a:defRPr/>
              </a:pPr>
              <a:t>‹Nr.›</a:t>
            </a:fld>
            <a:endParaRPr lang="de-DE" altLang="de-DE"/>
          </a:p>
        </p:txBody>
      </p:sp>
      <p:sp>
        <p:nvSpPr>
          <p:cNvPr id="6" name="Fußzeilenplatzhalter 2"/>
          <p:cNvSpPr>
            <a:spLocks noGrp="1"/>
          </p:cNvSpPr>
          <p:nvPr>
            <p:ph type="ftr" sz="quarter" idx="14"/>
          </p:nvPr>
        </p:nvSpPr>
        <p:spPr/>
        <p:txBody>
          <a:bodyPr/>
          <a:lstStyle>
            <a:lvl1pPr algn="l">
              <a:defRPr sz="1000">
                <a:solidFill>
                  <a:schemeClr val="tx2"/>
                </a:solidFill>
                <a:latin typeface="Arial Narrow" panose="020B0606020202030204" pitchFamily="34" charset="0"/>
              </a:defRPr>
            </a:lvl1pPr>
          </a:lstStyle>
          <a:p>
            <a:pPr>
              <a:defRPr/>
            </a:pPr>
            <a:endParaRPr lang="de-DE"/>
          </a:p>
        </p:txBody>
      </p:sp>
    </p:spTree>
    <p:extLst>
      <p:ext uri="{BB962C8B-B14F-4D97-AF65-F5344CB8AC3E}">
        <p14:creationId xmlns:p14="http://schemas.microsoft.com/office/powerpoint/2010/main" val="249314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 name="Rectangle 3"/>
          <p:cNvSpPr>
            <a:spLocks noGrp="1"/>
          </p:cNvSpPr>
          <p:nvPr>
            <p:ph type="sldNum" sz="quarter" idx="4"/>
          </p:nvPr>
        </p:nvSpPr>
        <p:spPr bwMode="auto">
          <a:xfrm>
            <a:off x="8767763" y="6669088"/>
            <a:ext cx="182562"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lgn="r" eaLnBrk="1">
              <a:defRPr sz="1000">
                <a:latin typeface="+mj-lt"/>
                <a:cs typeface="+mn-cs"/>
                <a:sym typeface="Arial" panose="020B0604020202020204" pitchFamily="34" charset="0"/>
              </a:defRPr>
            </a:lvl1pPr>
          </a:lstStyle>
          <a:p>
            <a:pPr>
              <a:defRPr/>
            </a:pPr>
            <a:fld id="{E42BEB3F-08D9-49EF-B61F-64B0AC4A9AB9}" type="slidenum">
              <a:rPr lang="de-DE" altLang="de-DE"/>
              <a:pPr>
                <a:defRPr/>
              </a:pPr>
              <a:t>‹Nr.›</a:t>
            </a:fld>
            <a:endParaRPr lang="de-DE" altLang="de-DE" dirty="0"/>
          </a:p>
        </p:txBody>
      </p:sp>
      <p:sp>
        <p:nvSpPr>
          <p:cNvPr id="4" name="Rectangle 1"/>
          <p:cNvSpPr>
            <a:spLocks/>
          </p:cNvSpPr>
          <p:nvPr userDrawn="1"/>
        </p:nvSpPr>
        <p:spPr bwMode="auto">
          <a:xfrm>
            <a:off x="152400" y="6654800"/>
            <a:ext cx="758825" cy="153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1pPr>
            <a:lvl2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2pPr>
            <a:lvl3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3pPr>
            <a:lvl4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4pPr>
            <a:lvl5pPr defTabSz="457200">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5pPr>
            <a:lvl6pPr marL="4572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6pPr>
            <a:lvl7pPr marL="9144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7pPr>
            <a:lvl8pPr marL="13716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8pPr>
            <a:lvl9pPr marL="1828800" indent="1828800" defTabSz="457200" fontAlgn="base" hangingPunct="0">
              <a:spcBef>
                <a:spcPct val="0"/>
              </a:spcBef>
              <a:spcAft>
                <a:spcPct val="0"/>
              </a:spcAft>
              <a:defRPr sz="140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lvl9pPr>
          </a:lstStyle>
          <a:p>
            <a:pPr eaLnBrk="1">
              <a:defRPr/>
            </a:pPr>
            <a:fld id="{B1653117-B3F9-4AC9-9C1A-504184EEB33D}" type="datetime4">
              <a:rPr lang="de-DE" altLang="de-DE" sz="1000" smtClean="0">
                <a:latin typeface="+mj-lt"/>
              </a:rPr>
              <a:pPr eaLnBrk="1">
                <a:defRPr/>
              </a:pPr>
              <a:t>26. November 2019</a:t>
            </a:fld>
            <a:endParaRPr lang="de-DE" altLang="de-DE" sz="1000" dirty="0">
              <a:solidFill>
                <a:srgbClr val="000000"/>
              </a:solidFill>
              <a:latin typeface="+mj-lt"/>
            </a:endParaRPr>
          </a:p>
        </p:txBody>
      </p:sp>
      <p:sp>
        <p:nvSpPr>
          <p:cNvPr id="6" name="Fußzeilenplatzhalter 2"/>
          <p:cNvSpPr>
            <a:spLocks noGrp="1"/>
          </p:cNvSpPr>
          <p:nvPr>
            <p:ph type="ftr" sz="quarter" idx="3"/>
          </p:nvPr>
        </p:nvSpPr>
        <p:spPr>
          <a:xfrm>
            <a:off x="0" y="6654800"/>
            <a:ext cx="9143999" cy="203199"/>
          </a:xfrm>
          <a:prstGeom prst="rect">
            <a:avLst/>
          </a:prstGeom>
          <a:solidFill>
            <a:srgbClr val="004F8F"/>
          </a:solidFill>
        </p:spPr>
        <p:txBody>
          <a:bodyPr/>
          <a:lstStyle>
            <a:lvl1pPr algn="l">
              <a:defRPr sz="1000">
                <a:solidFill>
                  <a:schemeClr val="tx2"/>
                </a:solidFill>
                <a:latin typeface="Arial Narrow" panose="020B0606020202030204" pitchFamily="34" charset="0"/>
              </a:defRPr>
            </a:lvl1pPr>
          </a:lstStyle>
          <a:p>
            <a:pPr>
              <a:defRPr/>
            </a:pPr>
            <a:endParaRPr lang="de-DE" dirty="0"/>
          </a:p>
        </p:txBody>
      </p:sp>
    </p:spTree>
  </p:cSld>
  <p:clrMap bg1="lt1" tx1="dk1" bg2="lt2" tx2="dk2" accent1="accent1" accent2="accent2" accent3="accent3" accent4="accent4" accent5="accent5" accent6="accent6" hlink="hlink" folHlink="folHlink"/>
  <p:sldLayoutIdLst>
    <p:sldLayoutId id="2147484085" r:id="rId1"/>
    <p:sldLayoutId id="2147484084"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p:hf hdr="0" ftr="0" dt="0"/>
  <p:txStyles>
    <p:titleStyle>
      <a:lvl1pPr algn="l" rtl="0" eaLnBrk="0" fontAlgn="base" hangingPunct="0">
        <a:spcBef>
          <a:spcPct val="0"/>
        </a:spcBef>
        <a:spcAft>
          <a:spcPct val="0"/>
        </a:spcAft>
        <a:defRPr kern="1200">
          <a:solidFill>
            <a:srgbClr val="004F8F"/>
          </a:solidFill>
          <a:latin typeface="+mj-lt"/>
          <a:ea typeface="+mj-ea"/>
          <a:cs typeface="+mj-cs"/>
          <a:sym typeface="Arial Narrow" panose="020B0606020202030204" pitchFamily="34" charset="0"/>
        </a:defRPr>
      </a:lvl1pPr>
      <a:lvl2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2pPr>
      <a:lvl3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3pPr>
      <a:lvl4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4pPr>
      <a:lvl5pPr algn="l" rtl="0" eaLnBrk="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5pPr>
      <a:lvl6pPr marL="4572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6pPr>
      <a:lvl7pPr marL="9144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7pPr>
      <a:lvl8pPr marL="13716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8pPr>
      <a:lvl9pPr marL="1828800" algn="l" rtl="0" fontAlgn="base" hangingPunct="0">
        <a:spcBef>
          <a:spcPct val="0"/>
        </a:spcBef>
        <a:spcAft>
          <a:spcPct val="0"/>
        </a:spcAft>
        <a:defRPr>
          <a:solidFill>
            <a:srgbClr val="004F8F"/>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lvl9pPr>
    </p:titleStyle>
    <p:bodyStyle>
      <a:lvl1pPr marL="342900" indent="-342900" algn="l" rtl="0" eaLnBrk="0" fontAlgn="base" hangingPunct="0">
        <a:spcBef>
          <a:spcPts val="300"/>
        </a:spcBef>
        <a:spcAft>
          <a:spcPct val="0"/>
        </a:spcAft>
        <a:defRPr sz="1600" kern="1200">
          <a:solidFill>
            <a:srgbClr val="000000"/>
          </a:solidFill>
          <a:latin typeface="+mn-lt"/>
          <a:ea typeface="+mn-ea"/>
          <a:cs typeface="+mn-cs"/>
          <a:sym typeface="Arial" panose="020B0604020202020204" pitchFamily="34" charset="0"/>
        </a:defRPr>
      </a:lvl1pPr>
      <a:lvl2pPr marL="417513" indent="-236538"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2pPr>
      <a:lvl3pPr marL="687388"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3pPr>
      <a:lvl4pPr marL="955675" indent="-241300"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4pPr>
      <a:lvl5pPr marL="1227138" indent="-238125" algn="l" rtl="0" eaLnBrk="0" fontAlgn="base" hangingPunct="0">
        <a:spcBef>
          <a:spcPts val="300"/>
        </a:spcBef>
        <a:spcAft>
          <a:spcPct val="0"/>
        </a:spcAft>
        <a:buSzPct val="100000"/>
        <a:buChar char="–"/>
        <a:defRPr sz="1600" kern="1200">
          <a:solidFill>
            <a:srgbClr val="000000"/>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094A3D3-E677-40B0-B7A7-C7A4A74E3CB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E9B32E8-B848-4CD6-9531-ED3CE6CBC55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F9C779-6C1F-4B38-9CFA-799E480962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0061F282-48F2-40C2-8E07-C8301360187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D374389-9162-4539-B724-50BAAD53CA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F4DE0-C3D5-4F7F-8E21-51AF4EA76030}" type="slidenum">
              <a:rPr lang="de-DE" smtClean="0"/>
              <a:t>‹Nr.›</a:t>
            </a:fld>
            <a:endParaRPr lang="de-DE"/>
          </a:p>
        </p:txBody>
      </p:sp>
    </p:spTree>
    <p:extLst>
      <p:ext uri="{BB962C8B-B14F-4D97-AF65-F5344CB8AC3E}">
        <p14:creationId xmlns:p14="http://schemas.microsoft.com/office/powerpoint/2010/main" val="553959883"/>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ontakt@goethesgreenoffice.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5YsG3D_aWm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F0261-A012-4402-BBFD-914FFEB2DAC8}"/>
              </a:ext>
            </a:extLst>
          </p:cNvPr>
          <p:cNvSpPr>
            <a:spLocks noGrp="1"/>
          </p:cNvSpPr>
          <p:nvPr>
            <p:ph type="ctrTitle"/>
          </p:nvPr>
        </p:nvSpPr>
        <p:spPr>
          <a:xfrm>
            <a:off x="467544" y="1556792"/>
            <a:ext cx="8280920" cy="1529536"/>
          </a:xfrm>
        </p:spPr>
        <p:txBody>
          <a:bodyPr/>
          <a:lstStyle/>
          <a:p>
            <a:pPr algn="ctr">
              <a:lnSpc>
                <a:spcPct val="107000"/>
              </a:lnSpc>
              <a:spcAft>
                <a:spcPts val="800"/>
              </a:spcAft>
            </a:pPr>
            <a:r>
              <a:rPr lang="de-DE"/>
              <a:t>»Textilindustrien und </a:t>
            </a:r>
            <a:r>
              <a:rPr lang="de-DE" dirty="0"/>
              <a:t>die Folgen für unsere Umwelt«</a:t>
            </a:r>
            <a:br>
              <a:rPr lang="en-GB" dirty="0"/>
            </a:br>
            <a:br>
              <a:rPr lang="de-DE" sz="4000" dirty="0">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Untertitel 2">
            <a:extLst>
              <a:ext uri="{FF2B5EF4-FFF2-40B4-BE49-F238E27FC236}">
                <a16:creationId xmlns:a16="http://schemas.microsoft.com/office/drawing/2014/main" id="{63914F3E-5993-4A3F-A462-960098A06738}"/>
              </a:ext>
            </a:extLst>
          </p:cNvPr>
          <p:cNvSpPr>
            <a:spLocks noGrp="1"/>
          </p:cNvSpPr>
          <p:nvPr>
            <p:ph type="subTitle" idx="1"/>
          </p:nvPr>
        </p:nvSpPr>
        <p:spPr/>
        <p:txBody>
          <a:bodyPr/>
          <a:lstStyle/>
          <a:p>
            <a:r>
              <a:rPr lang="de-DE" dirty="0"/>
              <a:t>Vortragende: David Delto, Darius Kunz – Goethe‘s Green Office</a:t>
            </a:r>
          </a:p>
          <a:p>
            <a:endParaRPr lang="de-DE" dirty="0"/>
          </a:p>
        </p:txBody>
      </p:sp>
      <p:sp>
        <p:nvSpPr>
          <p:cNvPr id="6" name="Textfeld 5">
            <a:extLst>
              <a:ext uri="{FF2B5EF4-FFF2-40B4-BE49-F238E27FC236}">
                <a16:creationId xmlns:a16="http://schemas.microsoft.com/office/drawing/2014/main" id="{49160A86-71DC-4E65-ABCF-A13949067205}"/>
              </a:ext>
            </a:extLst>
          </p:cNvPr>
          <p:cNvSpPr txBox="1"/>
          <p:nvPr/>
        </p:nvSpPr>
        <p:spPr>
          <a:xfrm>
            <a:off x="467544" y="2564904"/>
            <a:ext cx="8424936" cy="646331"/>
          </a:xfrm>
          <a:prstGeom prst="rect">
            <a:avLst/>
          </a:prstGeom>
          <a:noFill/>
        </p:spPr>
        <p:txBody>
          <a:bodyPr wrap="square" rtlCol="0">
            <a:spAutoFit/>
          </a:bodyPr>
          <a:lstStyle/>
          <a:p>
            <a:endParaRPr lang="en-GB" sz="1800" dirty="0">
              <a:solidFill>
                <a:srgbClr val="000000"/>
              </a:solidFill>
              <a:latin typeface="+mn-lt"/>
            </a:endParaRPr>
          </a:p>
          <a:p>
            <a:endParaRPr lang="en-GB" sz="1800" dirty="0">
              <a:solidFill>
                <a:srgbClr val="000000"/>
              </a:solidFill>
              <a:latin typeface="+mn-lt"/>
            </a:endParaRPr>
          </a:p>
        </p:txBody>
      </p:sp>
    </p:spTree>
    <p:extLst>
      <p:ext uri="{BB962C8B-B14F-4D97-AF65-F5344CB8AC3E}">
        <p14:creationId xmlns:p14="http://schemas.microsoft.com/office/powerpoint/2010/main" val="102557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2. Textilindustrie im Kontext der Nachhaltigkeit</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r>
              <a:rPr lang="de-DE" u="sng" dirty="0"/>
              <a:t>Umweltauswirkungen bei der Herstellung von Textilien</a:t>
            </a:r>
            <a:endParaRPr lang="en-GB" dirty="0"/>
          </a:p>
          <a:p>
            <a:endParaRPr lang="en-GB" dirty="0"/>
          </a:p>
          <a:p>
            <a:pPr algn="ctr"/>
            <a:r>
              <a:rPr lang="de-DE" dirty="0"/>
              <a:t>Die Prozessstufen der Textilherstellung, die besonders starke Belastungen für die Umwelt</a:t>
            </a:r>
          </a:p>
          <a:p>
            <a:pPr algn="ctr"/>
            <a:r>
              <a:rPr lang="de-DE" dirty="0"/>
              <a:t>hervorrufen, sind </a:t>
            </a:r>
            <a:r>
              <a:rPr lang="de-DE" b="1" dirty="0"/>
              <a:t>Anbau und Produktion der Rohfasern</a:t>
            </a:r>
            <a:r>
              <a:rPr lang="de-DE" dirty="0"/>
              <a:t> sowie die </a:t>
            </a:r>
            <a:r>
              <a:rPr lang="de-DE" b="1" dirty="0"/>
              <a:t>Textilveredlung</a:t>
            </a:r>
            <a:r>
              <a:rPr lang="de-DE" dirty="0"/>
              <a:t>.</a:t>
            </a:r>
            <a:endParaRPr lang="en-GB" dirty="0"/>
          </a:p>
          <a:p>
            <a:pPr algn="ctr"/>
            <a:r>
              <a:rPr lang="de-DE" dirty="0"/>
              <a:t>Primärproduktion</a:t>
            </a:r>
          </a:p>
          <a:p>
            <a:pPr algn="ctr"/>
            <a:endParaRPr lang="en-GB" dirty="0"/>
          </a:p>
          <a:p>
            <a:pPr>
              <a:buFont typeface="Arial" panose="020B0604020202020204" pitchFamily="34" charset="0"/>
              <a:buChar char="•"/>
            </a:pPr>
            <a:r>
              <a:rPr lang="de-DE" dirty="0"/>
              <a:t>Einsatz von Pestizide und Düngemittel in großer Menge </a:t>
            </a:r>
          </a:p>
          <a:p>
            <a:pPr lvl="2">
              <a:buFont typeface="Wingdings" panose="05000000000000000000" pitchFamily="2" charset="2"/>
              <a:buChar char="Ø"/>
            </a:pPr>
            <a:r>
              <a:rPr lang="de-DE" dirty="0"/>
              <a:t>circa 25 Prozent des weltweiten Insektizidmarktes und circa zehn Prozent des Pestizidmarktes werden für den </a:t>
            </a:r>
            <a:r>
              <a:rPr lang="de-DE" b="1" dirty="0"/>
              <a:t>Baumwollanbau</a:t>
            </a:r>
            <a:r>
              <a:rPr lang="de-DE" dirty="0"/>
              <a:t> benötigt</a:t>
            </a:r>
            <a:endParaRPr lang="en-GB" dirty="0"/>
          </a:p>
          <a:p>
            <a:pPr lvl="0">
              <a:buFont typeface="Arial" panose="020B0604020202020204" pitchFamily="34" charset="0"/>
              <a:buChar char="•"/>
            </a:pPr>
            <a:r>
              <a:rPr lang="de-DE" dirty="0"/>
              <a:t>hoher Wasserverbrauch beim Baumwollanbau (3.600-26.900 m³ Wasser pro Tonne Baumwolle) </a:t>
            </a:r>
            <a:endParaRPr lang="en-GB" dirty="0"/>
          </a:p>
          <a:p>
            <a:pPr lvl="2">
              <a:buFont typeface="Wingdings" panose="05000000000000000000" pitchFamily="2" charset="2"/>
              <a:buChar char="Ø"/>
            </a:pPr>
            <a:r>
              <a:rPr lang="de-DE" dirty="0"/>
              <a:t>führte unter anderem zum Austrocknen des Aralsees</a:t>
            </a:r>
            <a:endParaRPr lang="en-GB" dirty="0"/>
          </a:p>
          <a:p>
            <a:pPr lvl="0">
              <a:buFont typeface="Arial" panose="020B0604020202020204" pitchFamily="34" charset="0"/>
              <a:buChar char="•"/>
            </a:pPr>
            <a:r>
              <a:rPr lang="de-DE" dirty="0"/>
              <a:t>nur ein Prozent der gesamten Baumwollproduktion nach überprüfbaren und abgestimmten Richtlinien des ökologischen Landbaus </a:t>
            </a:r>
          </a:p>
          <a:p>
            <a:pPr lvl="0">
              <a:buFont typeface="Arial" panose="020B0604020202020204" pitchFamily="34" charset="0"/>
              <a:buChar char="•"/>
            </a:pPr>
            <a:r>
              <a:rPr lang="de-DE" b="1" dirty="0"/>
              <a:t>Die Produktion von Chemiefasern</a:t>
            </a:r>
            <a:r>
              <a:rPr lang="de-DE" dirty="0"/>
              <a:t> verbraucht nicht-erneuerbare Ressourcen zum einen als Rohstoff und zum anderen für die Erzeugung von Prozesswärme </a:t>
            </a:r>
          </a:p>
          <a:p>
            <a:pPr lvl="2">
              <a:buFont typeface="Wingdings" panose="05000000000000000000" pitchFamily="2" charset="2"/>
              <a:buChar char="Ø"/>
            </a:pPr>
            <a:r>
              <a:rPr lang="de-DE" dirty="0"/>
              <a:t>Als Rohstoff werden jährlich circa 0,8 Prozent des derzeit geförderten Erdöls verbraucht.</a:t>
            </a:r>
            <a:endParaRPr lang="en-GB" dirty="0"/>
          </a:p>
          <a:p>
            <a:endParaRPr lang="de-DE" dirty="0"/>
          </a:p>
        </p:txBody>
      </p:sp>
    </p:spTree>
    <p:extLst>
      <p:ext uri="{BB962C8B-B14F-4D97-AF65-F5344CB8AC3E}">
        <p14:creationId xmlns:p14="http://schemas.microsoft.com/office/powerpoint/2010/main" val="241749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2. Textilindustrie im Kontext der Nachhaltigkeit</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r>
              <a:rPr lang="de-DE" u="sng" dirty="0"/>
              <a:t>Textilveredlung</a:t>
            </a:r>
          </a:p>
          <a:p>
            <a:pPr marL="0" lvl="0" indent="0"/>
            <a:endParaRPr lang="en-GB" dirty="0"/>
          </a:p>
          <a:p>
            <a:pPr marL="0" lvl="0" indent="0"/>
            <a:r>
              <a:rPr lang="en-GB" dirty="0" err="1"/>
              <a:t>Problematiken</a:t>
            </a:r>
            <a:r>
              <a:rPr lang="en-GB" dirty="0"/>
              <a:t>:</a:t>
            </a:r>
          </a:p>
          <a:p>
            <a:pPr marL="0" lvl="0" indent="0"/>
            <a:endParaRPr lang="en-GB" dirty="0"/>
          </a:p>
          <a:p>
            <a:pPr marL="630238" lvl="2" indent="-285750">
              <a:buFont typeface="Wingdings" panose="05000000000000000000" pitchFamily="2" charset="2"/>
              <a:buChar char="Ø"/>
            </a:pPr>
            <a:r>
              <a:rPr lang="de-DE" dirty="0"/>
              <a:t>hohe Wasserverbrauch </a:t>
            </a:r>
          </a:p>
          <a:p>
            <a:pPr marL="630238" lvl="2" indent="-285750">
              <a:buFont typeface="Wingdings" panose="05000000000000000000" pitchFamily="2" charset="2"/>
              <a:buChar char="Ø"/>
            </a:pPr>
            <a:endParaRPr lang="de-DE" dirty="0"/>
          </a:p>
          <a:p>
            <a:pPr marL="630238" lvl="2" indent="-285750">
              <a:buFont typeface="Wingdings" panose="05000000000000000000" pitchFamily="2" charset="2"/>
              <a:buChar char="Ø"/>
            </a:pPr>
            <a:r>
              <a:rPr lang="de-DE" dirty="0"/>
              <a:t>hohe Wasserverschmutzung </a:t>
            </a:r>
          </a:p>
          <a:p>
            <a:pPr marL="344488" lvl="2" indent="0">
              <a:buNone/>
            </a:pPr>
            <a:endParaRPr lang="de-DE" dirty="0"/>
          </a:p>
          <a:p>
            <a:pPr marL="630238" lvl="2" indent="-285750">
              <a:buFont typeface="Wingdings" panose="05000000000000000000" pitchFamily="2" charset="2"/>
              <a:buChar char="Ø"/>
            </a:pPr>
            <a:r>
              <a:rPr lang="de-DE" dirty="0"/>
              <a:t>abgasseitigen Emissionen </a:t>
            </a:r>
          </a:p>
          <a:p>
            <a:pPr marL="630238" lvl="2" indent="-285750">
              <a:buFont typeface="Wingdings" panose="05000000000000000000" pitchFamily="2" charset="2"/>
              <a:buChar char="Ø"/>
            </a:pPr>
            <a:endParaRPr lang="de-DE" dirty="0"/>
          </a:p>
          <a:p>
            <a:pPr marL="630238" lvl="2" indent="-285750">
              <a:buFont typeface="Wingdings" panose="05000000000000000000" pitchFamily="2" charset="2"/>
              <a:buChar char="Ø"/>
            </a:pPr>
            <a:r>
              <a:rPr lang="de-DE" dirty="0"/>
              <a:t>hohe Energieverbrauch</a:t>
            </a:r>
          </a:p>
          <a:p>
            <a:pPr marL="630238" lvl="2" indent="-285750">
              <a:buFont typeface="Wingdings" panose="05000000000000000000" pitchFamily="2" charset="2"/>
              <a:buChar char="Ø"/>
            </a:pPr>
            <a:endParaRPr lang="de-DE" dirty="0"/>
          </a:p>
          <a:p>
            <a:pPr marL="630238" lvl="2" indent="-285750">
              <a:buFont typeface="Wingdings" panose="05000000000000000000" pitchFamily="2" charset="2"/>
              <a:buChar char="Ø"/>
            </a:pPr>
            <a:r>
              <a:rPr lang="de-DE" dirty="0"/>
              <a:t>Einsatz umwelt- und gesundheitsgefährdender Chemikalien</a:t>
            </a:r>
          </a:p>
          <a:p>
            <a:pPr marL="630238" lvl="2" indent="-285750">
              <a:buFont typeface="Wingdings" panose="05000000000000000000" pitchFamily="2" charset="2"/>
              <a:buChar char="Ø"/>
            </a:pPr>
            <a:endParaRPr lang="de-DE" dirty="0"/>
          </a:p>
          <a:p>
            <a:pPr marL="630238" lvl="2" indent="-285750">
              <a:buFont typeface="Wingdings" panose="05000000000000000000" pitchFamily="2" charset="2"/>
              <a:buChar char="Ø"/>
            </a:pPr>
            <a:r>
              <a:rPr lang="de-DE" dirty="0"/>
              <a:t>zählt in Deutschland zu den Branchen mit dem höchsten Abwasseranfall </a:t>
            </a:r>
            <a:endParaRPr lang="en-GB" dirty="0"/>
          </a:p>
          <a:p>
            <a:endParaRPr lang="de-DE" dirty="0"/>
          </a:p>
        </p:txBody>
      </p:sp>
    </p:spTree>
    <p:extLst>
      <p:ext uri="{BB962C8B-B14F-4D97-AF65-F5344CB8AC3E}">
        <p14:creationId xmlns:p14="http://schemas.microsoft.com/office/powerpoint/2010/main" val="1967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F0261-A012-4402-BBFD-914FFEB2DAC8}"/>
              </a:ext>
            </a:extLst>
          </p:cNvPr>
          <p:cNvSpPr>
            <a:spLocks noGrp="1"/>
          </p:cNvSpPr>
          <p:nvPr>
            <p:ph type="ctrTitle"/>
          </p:nvPr>
        </p:nvSpPr>
        <p:spPr>
          <a:xfrm>
            <a:off x="323528" y="692696"/>
            <a:ext cx="8280920" cy="1529536"/>
          </a:xfrm>
        </p:spPr>
        <p:txBody>
          <a:bodyPr/>
          <a:lstStyle/>
          <a:p>
            <a:pPr algn="ctr">
              <a:lnSpc>
                <a:spcPct val="107000"/>
              </a:lnSpc>
              <a:spcAft>
                <a:spcPts val="800"/>
              </a:spcAft>
            </a:pPr>
            <a:br>
              <a:rPr lang="de-DE" sz="4000" u="sng" dirty="0">
                <a:latin typeface="Calibri" panose="020F0502020204030204" pitchFamily="34" charset="0"/>
                <a:ea typeface="Calibri" panose="020F0502020204030204" pitchFamily="34" charset="0"/>
                <a:cs typeface="Times New Roman" panose="02020603050405020304" pitchFamily="18" charset="0"/>
              </a:rPr>
            </a:br>
            <a:r>
              <a:rPr lang="de-DE" sz="40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Detox – Kampagne Greenpeace</a:t>
            </a:r>
            <a:endParaRPr lang="de-DE" dirty="0">
              <a:solidFill>
                <a:schemeClr val="tx2">
                  <a:lumMod val="50000"/>
                </a:schemeClr>
              </a:solidFill>
            </a:endParaRPr>
          </a:p>
        </p:txBody>
      </p:sp>
      <p:pic>
        <p:nvPicPr>
          <p:cNvPr id="3" name="Grafik 2">
            <a:extLst>
              <a:ext uri="{FF2B5EF4-FFF2-40B4-BE49-F238E27FC236}">
                <a16:creationId xmlns:a16="http://schemas.microsoft.com/office/drawing/2014/main" id="{BEE65CBF-3068-4A9B-9922-2309773C1022}"/>
              </a:ext>
            </a:extLst>
          </p:cNvPr>
          <p:cNvPicPr>
            <a:picLocks noChangeAspect="1"/>
          </p:cNvPicPr>
          <p:nvPr/>
        </p:nvPicPr>
        <p:blipFill>
          <a:blip r:embed="rId2"/>
          <a:stretch>
            <a:fillRect/>
          </a:stretch>
        </p:blipFill>
        <p:spPr>
          <a:xfrm>
            <a:off x="2234102" y="2636912"/>
            <a:ext cx="4459771" cy="2868121"/>
          </a:xfrm>
          <a:prstGeom prst="rect">
            <a:avLst/>
          </a:prstGeom>
        </p:spPr>
      </p:pic>
    </p:spTree>
    <p:extLst>
      <p:ext uri="{BB962C8B-B14F-4D97-AF65-F5344CB8AC3E}">
        <p14:creationId xmlns:p14="http://schemas.microsoft.com/office/powerpoint/2010/main" val="2615386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11560" y="476672"/>
            <a:ext cx="6598854" cy="792088"/>
          </a:xfrm>
        </p:spPr>
        <p:txBody>
          <a:bodyPr/>
          <a:lstStyle/>
          <a:p>
            <a:r>
              <a:rPr lang="de-DE" dirty="0"/>
              <a:t>Detox – Greenpeace Kampagne</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512093" y="1844824"/>
            <a:ext cx="8119814" cy="5298418"/>
          </a:xfrm>
        </p:spPr>
        <p:txBody>
          <a:bodyPr/>
          <a:lstStyle/>
          <a:p>
            <a:pPr lvl="0">
              <a:buFont typeface="Arial" panose="020B0604020202020204" pitchFamily="34" charset="0"/>
              <a:buChar char="•"/>
            </a:pPr>
            <a:r>
              <a:rPr lang="de-DE" dirty="0"/>
              <a:t>Kampagne, die von Greenpeace ins Leben gerufen wurde, um die Textilindustrie zu „entgiften“</a:t>
            </a:r>
          </a:p>
          <a:p>
            <a:pPr lvl="0">
              <a:buFont typeface="Arial" panose="020B0604020202020204" pitchFamily="34" charset="0"/>
              <a:buChar char="•"/>
            </a:pPr>
            <a:endParaRPr lang="de-DE" dirty="0"/>
          </a:p>
          <a:p>
            <a:pPr lvl="0">
              <a:buFont typeface="Arial" panose="020B0604020202020204" pitchFamily="34" charset="0"/>
              <a:buChar char="•"/>
            </a:pPr>
            <a:r>
              <a:rPr lang="de-DE" dirty="0"/>
              <a:t>Greenpeace führt Chemikalien-Checks bei Firmen auf der ganzen Welt durch</a:t>
            </a:r>
            <a:endParaRPr lang="en-GB" dirty="0"/>
          </a:p>
          <a:p>
            <a:pPr lvl="2">
              <a:buFont typeface="Wingdings" panose="05000000000000000000" pitchFamily="2" charset="2"/>
              <a:buChar char="Ø"/>
            </a:pPr>
            <a:r>
              <a:rPr lang="de-DE" dirty="0"/>
              <a:t>Dabei werden Produktion Abwasser und Klärschwamm untersucht</a:t>
            </a:r>
          </a:p>
          <a:p>
            <a:pPr lvl="2">
              <a:buFont typeface="Wingdings" panose="05000000000000000000" pitchFamily="2" charset="2"/>
              <a:buChar char="Ø"/>
            </a:pPr>
            <a:endParaRPr lang="en-GB" dirty="0"/>
          </a:p>
          <a:p>
            <a:pPr lvl="0">
              <a:buFont typeface="Arial" panose="020B0604020202020204" pitchFamily="34" charset="0"/>
              <a:buChar char="•"/>
            </a:pPr>
            <a:r>
              <a:rPr lang="de-DE" dirty="0"/>
              <a:t>80 Marken haben sich bereits verpflichtet bis 2020 giftfrei zu produzieren</a:t>
            </a:r>
            <a:r>
              <a:rPr lang="en-GB" dirty="0"/>
              <a:t>, </a:t>
            </a:r>
            <a:r>
              <a:rPr lang="en-GB" dirty="0" err="1"/>
              <a:t>bspw</a:t>
            </a:r>
            <a:r>
              <a:rPr lang="en-GB" dirty="0"/>
              <a:t>. H&amp;M, adidas, Aldi, etc.</a:t>
            </a:r>
          </a:p>
          <a:p>
            <a:pPr lvl="0">
              <a:buFont typeface="Arial" panose="020B0604020202020204" pitchFamily="34" charset="0"/>
              <a:buChar char="•"/>
            </a:pPr>
            <a:endParaRPr lang="en-GB" dirty="0"/>
          </a:p>
          <a:p>
            <a:pPr lvl="0">
              <a:buFont typeface="Arial" panose="020B0604020202020204" pitchFamily="34" charset="0"/>
              <a:buChar char="•"/>
            </a:pPr>
            <a:r>
              <a:rPr lang="de-DE" dirty="0"/>
              <a:t>Die Firmen verpflichten sich Abwasserdaten zu veröffentlichen und giftige Chemikalien auszusortieren</a:t>
            </a:r>
            <a:endParaRPr lang="en-GB" dirty="0"/>
          </a:p>
          <a:p>
            <a:pPr lvl="3">
              <a:buFont typeface="Wingdings" panose="05000000000000000000" pitchFamily="2" charset="2"/>
              <a:buChar char="Ø"/>
            </a:pPr>
            <a:r>
              <a:rPr lang="de-DE" dirty="0"/>
              <a:t>Das entspricht 15 % der weltweiten Textilindustrie</a:t>
            </a:r>
          </a:p>
          <a:p>
            <a:endParaRPr lang="de-DE" dirty="0"/>
          </a:p>
        </p:txBody>
      </p:sp>
    </p:spTree>
    <p:extLst>
      <p:ext uri="{BB962C8B-B14F-4D97-AF65-F5344CB8AC3E}">
        <p14:creationId xmlns:p14="http://schemas.microsoft.com/office/powerpoint/2010/main" val="417383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Detox – Greenpeace Kampagne</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pPr lvl="0"/>
            <a:r>
              <a:rPr lang="de-DE" dirty="0"/>
              <a:t>Fokus der Kampagne: </a:t>
            </a:r>
          </a:p>
          <a:p>
            <a:pPr lvl="0"/>
            <a:endParaRPr lang="de-DE" dirty="0"/>
          </a:p>
          <a:p>
            <a:pPr lvl="0"/>
            <a:r>
              <a:rPr lang="de-DE" dirty="0"/>
              <a:t>11 Substanzen, die vor allem in Herstellungsländern wie China, Indonesien und Mexiko</a:t>
            </a:r>
          </a:p>
          <a:p>
            <a:pPr lvl="0"/>
            <a:r>
              <a:rPr lang="de-DE" dirty="0"/>
              <a:t>eingesetzt werden</a:t>
            </a:r>
          </a:p>
          <a:p>
            <a:pPr lvl="0"/>
            <a:endParaRPr lang="en-GB" dirty="0"/>
          </a:p>
          <a:p>
            <a:pPr lvl="1">
              <a:buFont typeface="Wingdings" panose="05000000000000000000" pitchFamily="2" charset="2"/>
              <a:buChar char="Ø"/>
            </a:pPr>
            <a:r>
              <a:rPr lang="de-DE" dirty="0"/>
              <a:t>Globale Wirkungsketten dieser Chemikalien durch Gewässerkreisläufe und Atmosphären</a:t>
            </a:r>
            <a:endParaRPr lang="en-GB" dirty="0"/>
          </a:p>
          <a:p>
            <a:pPr lvl="1">
              <a:buFont typeface="Wingdings" panose="05000000000000000000" pitchFamily="2" charset="2"/>
              <a:buChar char="Ø"/>
            </a:pPr>
            <a:r>
              <a:rPr lang="de-DE" dirty="0"/>
              <a:t>Gelangen durch Nahrung, Luft und Wasser auch in die menschlichen Organismen</a:t>
            </a:r>
          </a:p>
          <a:p>
            <a:pPr lvl="1">
              <a:buFont typeface="Wingdings" panose="05000000000000000000" pitchFamily="2" charset="2"/>
              <a:buChar char="Ø"/>
            </a:pPr>
            <a:endParaRPr lang="en-GB" dirty="0"/>
          </a:p>
          <a:p>
            <a:pPr lvl="0"/>
            <a:r>
              <a:rPr lang="de-DE" dirty="0"/>
              <a:t>„MRSL“ (</a:t>
            </a:r>
            <a:r>
              <a:rPr lang="de-DE" dirty="0" err="1"/>
              <a:t>Manufacturer’s</a:t>
            </a:r>
            <a:r>
              <a:rPr lang="de-DE" dirty="0"/>
              <a:t> Re-</a:t>
            </a:r>
            <a:r>
              <a:rPr lang="de-DE" dirty="0" err="1"/>
              <a:t>stricted</a:t>
            </a:r>
            <a:r>
              <a:rPr lang="de-DE" dirty="0"/>
              <a:t> </a:t>
            </a:r>
            <a:r>
              <a:rPr lang="de-DE" dirty="0" err="1"/>
              <a:t>Substances</a:t>
            </a:r>
            <a:r>
              <a:rPr lang="de-DE" dirty="0"/>
              <a:t> List) </a:t>
            </a:r>
          </a:p>
          <a:p>
            <a:pPr marL="360363" lvl="1" indent="-285750">
              <a:buFont typeface="Wingdings" panose="05000000000000000000" pitchFamily="2" charset="2"/>
              <a:buChar char="Ø"/>
            </a:pPr>
            <a:r>
              <a:rPr lang="de-DE" dirty="0"/>
              <a:t>Enthält aktuell über 400 Substanzen, die umwelt- und gesundheitsschädlich sind und deshalb gebannt werden müssen</a:t>
            </a:r>
            <a:endParaRPr lang="en-GB" sz="1600" dirty="0"/>
          </a:p>
          <a:p>
            <a:pPr marL="74613" lvl="1" indent="0">
              <a:buNone/>
            </a:pPr>
            <a:endParaRPr lang="en-GB" sz="1600" dirty="0"/>
          </a:p>
          <a:p>
            <a:pPr marL="74613" lvl="1" indent="0">
              <a:buNone/>
            </a:pPr>
            <a:r>
              <a:rPr lang="de-DE" dirty="0"/>
              <a:t>Beispiel-Substanzen:</a:t>
            </a:r>
            <a:endParaRPr lang="en-GB" dirty="0"/>
          </a:p>
          <a:p>
            <a:pPr lvl="2">
              <a:buFont typeface="Wingdings" panose="05000000000000000000" pitchFamily="2" charset="2"/>
              <a:buChar char="Ø"/>
            </a:pPr>
            <a:r>
              <a:rPr lang="de-DE" dirty="0"/>
              <a:t>Polyzyklische Aromatische Kohlenwasserstoffe (PAK) ist krebserregend</a:t>
            </a:r>
            <a:endParaRPr lang="en-GB" dirty="0"/>
          </a:p>
          <a:p>
            <a:pPr lvl="2">
              <a:buFont typeface="Wingdings" panose="05000000000000000000" pitchFamily="2" charset="2"/>
              <a:buChar char="Ø"/>
            </a:pPr>
            <a:r>
              <a:rPr lang="de-DE" dirty="0"/>
              <a:t>Dimethylformamid (DMF) ist fortpflanzungsgefährdend und toxisch bei Hautkontakt</a:t>
            </a:r>
            <a:endParaRPr lang="en-GB" dirty="0"/>
          </a:p>
          <a:p>
            <a:pPr lvl="2">
              <a:buFont typeface="Wingdings" panose="05000000000000000000" pitchFamily="2" charset="2"/>
              <a:buChar char="Ø"/>
            </a:pPr>
            <a:r>
              <a:rPr lang="de-DE" dirty="0"/>
              <a:t>Beide wurden auch in Kinderkleidung nachgewiesen </a:t>
            </a:r>
            <a:endParaRPr lang="en-GB" dirty="0"/>
          </a:p>
          <a:p>
            <a:r>
              <a:rPr lang="de-DE" dirty="0"/>
              <a:t> </a:t>
            </a:r>
            <a:endParaRPr lang="en-GB" dirty="0"/>
          </a:p>
          <a:p>
            <a:endParaRPr lang="de-DE" dirty="0"/>
          </a:p>
        </p:txBody>
      </p:sp>
    </p:spTree>
    <p:extLst>
      <p:ext uri="{BB962C8B-B14F-4D97-AF65-F5344CB8AC3E}">
        <p14:creationId xmlns:p14="http://schemas.microsoft.com/office/powerpoint/2010/main" val="154701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2. Textilindustrie im Kontext der Nachhaltigkeit </a:t>
            </a:r>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r>
              <a:rPr lang="de-DE" u="sng" dirty="0"/>
              <a:t>Soziale Problemstellungen der Textilindustrie</a:t>
            </a:r>
            <a:endParaRPr lang="en-GB" dirty="0"/>
          </a:p>
          <a:p>
            <a:r>
              <a:rPr lang="de-DE" dirty="0"/>
              <a:t>„Niedriglöhne, prekäre Beschäftigungsformen und Verstöße gegen die Vereinigungsfreiheit prägen Teile der globalen Bekleidungs- und Sportartikelindustrie“ (Bundeszentrale für politische Bildung)</a:t>
            </a:r>
            <a:endParaRPr lang="en-GB" dirty="0"/>
          </a:p>
          <a:p>
            <a:r>
              <a:rPr lang="de-DE" dirty="0"/>
              <a:t>vier Kernprobleme: </a:t>
            </a:r>
            <a:endParaRPr lang="en-GB" dirty="0"/>
          </a:p>
          <a:p>
            <a:pPr lvl="0"/>
            <a:r>
              <a:rPr lang="de-DE" dirty="0"/>
              <a:t>Niedriglöhne</a:t>
            </a:r>
            <a:endParaRPr lang="en-GB" dirty="0"/>
          </a:p>
          <a:p>
            <a:pPr lvl="0"/>
            <a:r>
              <a:rPr lang="de-DE" dirty="0"/>
              <a:t>Missbrauch von Kurzzeitverträgen und anderen prekären Beschäftigungsformen</a:t>
            </a:r>
            <a:endParaRPr lang="en-GB" dirty="0"/>
          </a:p>
          <a:p>
            <a:pPr lvl="0"/>
            <a:r>
              <a:rPr lang="de-DE" dirty="0"/>
              <a:t>Verstöße gegen die Vereinigungsfreiheit </a:t>
            </a:r>
            <a:endParaRPr lang="en-GB" dirty="0"/>
          </a:p>
          <a:p>
            <a:pPr lvl="0"/>
            <a:r>
              <a:rPr lang="de-DE" dirty="0"/>
              <a:t>Betriebsschließungen aufgrund von Umstrukturierungen</a:t>
            </a:r>
            <a:endParaRPr lang="en-GB" dirty="0"/>
          </a:p>
          <a:p>
            <a:r>
              <a:rPr lang="de-DE" dirty="0"/>
              <a:t>Probleme der Globalisierung</a:t>
            </a:r>
            <a:endParaRPr lang="en-GB" dirty="0"/>
          </a:p>
          <a:p>
            <a:r>
              <a:rPr lang="de-DE" dirty="0"/>
              <a:t>Seit den 1970er Jahren verlagern Markenfirmen und Sportartikelhersteller ihre arbeitsintensive Produktion in Entwicklungs- und Schwellenländer. umwerben diese Länder ausländische Investoren, um die wirtschaftliche Entwicklung in Gang zu bringen. Als förderlich gelten u.a. niedrige Zölle und die Errichtung von freien Sonderwirtschaftszonen – spezielle Industriegebiete mit kostenloser Infrastruktur, Steuererlässen sowie einer willkürlichen Arbeitsgesetzgebung.</a:t>
            </a:r>
            <a:endParaRPr lang="en-GB" dirty="0"/>
          </a:p>
          <a:p>
            <a:endParaRPr lang="de-DE" dirty="0"/>
          </a:p>
        </p:txBody>
      </p:sp>
    </p:spTree>
    <p:extLst>
      <p:ext uri="{BB962C8B-B14F-4D97-AF65-F5344CB8AC3E}">
        <p14:creationId xmlns:p14="http://schemas.microsoft.com/office/powerpoint/2010/main" val="34795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2. Textilindustrie im Kontext der Nachhaltigkeit </a:t>
            </a:r>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r>
              <a:rPr lang="de-DE" dirty="0"/>
              <a:t>Katastrophen wie der Fabrikeinsturz in Dhaka in Bangladesch, bei dem im April 2013 über 1.000 Menschen ums Leben kamen, werfen regelmäßig Fragen nach verbindlichen Sozialstandards in der Textilherstellung auf.</a:t>
            </a:r>
            <a:endParaRPr lang="en-GB" dirty="0"/>
          </a:p>
          <a:p>
            <a:r>
              <a:rPr lang="de-DE" dirty="0"/>
              <a:t>In einer anlässlich der Olympischen Spiele 2008 in Peking durchgeführten Studie von clean </a:t>
            </a:r>
            <a:r>
              <a:rPr lang="de-DE" dirty="0" err="1"/>
              <a:t>clothes</a:t>
            </a:r>
            <a:r>
              <a:rPr lang="de-DE" dirty="0"/>
              <a:t> </a:t>
            </a:r>
            <a:r>
              <a:rPr lang="de-DE" dirty="0" err="1"/>
              <a:t>campaign</a:t>
            </a:r>
            <a:r>
              <a:rPr lang="de-DE" dirty="0"/>
              <a:t>: </a:t>
            </a:r>
            <a:endParaRPr lang="en-GB" dirty="0"/>
          </a:p>
          <a:p>
            <a:pPr lvl="0"/>
            <a:r>
              <a:rPr lang="de-DE" dirty="0"/>
              <a:t>die ArbeiterInnen der untersuchten Betriebe in China, Indien, Indonesien und Thailand bis zu 50 Prozent weniger als den gesetzlich festgelegten Mindestlohn erhalten. </a:t>
            </a:r>
            <a:endParaRPr lang="en-GB" dirty="0"/>
          </a:p>
          <a:p>
            <a:pPr lvl="0"/>
            <a:r>
              <a:rPr lang="de-DE" dirty="0"/>
              <a:t>Sie arbeiten sieben Tage die Woche bis zu zwölf Stunden täglich. </a:t>
            </a:r>
            <a:endParaRPr lang="en-GB" dirty="0"/>
          </a:p>
          <a:p>
            <a:pPr lvl="0"/>
            <a:r>
              <a:rPr lang="de-DE" dirty="0"/>
              <a:t>In allen Fabriken sind Kinder beschäftigt, zum Teil sind diese jünger als zwölf Jahre. </a:t>
            </a:r>
            <a:endParaRPr lang="en-GB" dirty="0"/>
          </a:p>
          <a:p>
            <a:pPr lvl="0"/>
            <a:r>
              <a:rPr lang="de-DE" dirty="0"/>
              <a:t>Die Studie stellt fest: In den Betrieben besteht ein strenges Disziplinierungssystem, keine Zahlung von Sozialversicherungs- und anderen gesetzlichen Leistungen sowie das Verbot von Gewerkschaftsvertretungen. </a:t>
            </a:r>
            <a:endParaRPr lang="en-GB" dirty="0"/>
          </a:p>
          <a:p>
            <a:pPr lvl="0"/>
            <a:r>
              <a:rPr lang="de-DE" dirty="0"/>
              <a:t>Auch sind die Sicherheits- und Gesundheitsvorkehrungen in den Fabriken katastrophal. Eine Arbeiterin, die in der Bandweberei einer Taschenfabrik angestellt ist, erzählt, warum sie bei der Arbeit keine Schutzhandschuhe trägt: "Natürlich trägt hier niemand Schutzhandschuhe! Handschuhe machen dich langsamer und der Aufseher hält dich für arrogant. Wenn du Handschuhe tragen willst, brauchst du gar nicht erst hier anzufangen." Ihre Hände sind somit schutzlos den Färbemitteln und Chemikalien ausgesetzt, die sich in die Haut und das darunter liegende Gewebe fressen.</a:t>
            </a:r>
            <a:endParaRPr lang="en-GB" dirty="0"/>
          </a:p>
          <a:p>
            <a:endParaRPr lang="de-DE" dirty="0"/>
          </a:p>
        </p:txBody>
      </p:sp>
    </p:spTree>
    <p:extLst>
      <p:ext uri="{BB962C8B-B14F-4D97-AF65-F5344CB8AC3E}">
        <p14:creationId xmlns:p14="http://schemas.microsoft.com/office/powerpoint/2010/main" val="131512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2. Textilindustrie im Kontext der Nachhaltigkeit </a:t>
            </a:r>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r>
              <a:rPr lang="de-DE" u="sng" dirty="0"/>
              <a:t>„Fast Fashion“</a:t>
            </a:r>
          </a:p>
          <a:p>
            <a:endParaRPr lang="en-GB" dirty="0"/>
          </a:p>
          <a:p>
            <a:r>
              <a:rPr lang="de-DE" dirty="0"/>
              <a:t>Begriff aus dem Englischen – ein äquivalent zu „Fast Food“</a:t>
            </a:r>
            <a:endParaRPr lang="en-GB" dirty="0"/>
          </a:p>
          <a:p>
            <a:pPr lvl="0"/>
            <a:r>
              <a:rPr lang="de-DE" dirty="0"/>
              <a:t>bezeichnet ein Geschäftsmodell des Textilhandels, bei dem die Kollektion laufend geändert und die Zeit von den neuesten Designs der Modeschöpfer zur Massenware in den Filialen stark verkürzt wird</a:t>
            </a:r>
            <a:endParaRPr lang="en-GB" dirty="0"/>
          </a:p>
          <a:p>
            <a:pPr lvl="0"/>
            <a:r>
              <a:rPr lang="de-DE" dirty="0"/>
              <a:t>Auswerten von </a:t>
            </a:r>
            <a:r>
              <a:rPr lang="de-DE" dirty="0" err="1"/>
              <a:t>Abverkaufsdaten</a:t>
            </a:r>
            <a:r>
              <a:rPr lang="de-DE" dirty="0"/>
              <a:t> und schneller Reaktion auf diese (Quick Response) kann der Umsatz weiter erhöht werden</a:t>
            </a:r>
            <a:endParaRPr lang="en-GB" dirty="0"/>
          </a:p>
          <a:p>
            <a:r>
              <a:rPr lang="de-DE" dirty="0"/>
              <a:t> </a:t>
            </a:r>
            <a:endParaRPr lang="en-GB" dirty="0"/>
          </a:p>
          <a:p>
            <a:pPr lvl="0"/>
            <a:r>
              <a:rPr lang="de-DE" dirty="0"/>
              <a:t>es wird viel und billig eingekauft, kurz getragen, schnell aussortiert und dies ist von den Unternehmen gewollt und befördert</a:t>
            </a:r>
            <a:endParaRPr lang="en-GB" dirty="0"/>
          </a:p>
          <a:p>
            <a:r>
              <a:rPr lang="de-DE" dirty="0"/>
              <a:t> </a:t>
            </a:r>
            <a:endParaRPr lang="en-GB" dirty="0"/>
          </a:p>
          <a:p>
            <a:r>
              <a:rPr lang="de-DE" dirty="0"/>
              <a:t>In Deutschland kauft jede Person durchschnittlich 60 Kleidungsstücke pro Jahr, jedes fünfte wird nach dem Kauf nicht getragen, eine Million Tonnen Kleidung werden jährlich aussortiert.</a:t>
            </a:r>
            <a:endParaRPr lang="en-GB" dirty="0"/>
          </a:p>
          <a:p>
            <a:r>
              <a:rPr lang="de-DE" dirty="0"/>
              <a:t>Nach dem Aussortieren lassen sich die Textilien wegen der Verwendung von schwermetallhaltigen Farbstoffen und verschiedenen Kunstfasern nicht einfach entsorgen und müssen oftmals wie Sondermüll behandelt werden.</a:t>
            </a:r>
            <a:endParaRPr lang="en-GB" dirty="0"/>
          </a:p>
          <a:p>
            <a:endParaRPr lang="de-DE" dirty="0"/>
          </a:p>
        </p:txBody>
      </p:sp>
    </p:spTree>
    <p:extLst>
      <p:ext uri="{BB962C8B-B14F-4D97-AF65-F5344CB8AC3E}">
        <p14:creationId xmlns:p14="http://schemas.microsoft.com/office/powerpoint/2010/main" val="163804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40865-DDBB-4DDD-9513-71ABEE9A4E91}"/>
              </a:ext>
            </a:extLst>
          </p:cNvPr>
          <p:cNvSpPr>
            <a:spLocks noGrp="1"/>
          </p:cNvSpPr>
          <p:nvPr>
            <p:ph type="ctrTitle"/>
          </p:nvPr>
        </p:nvSpPr>
        <p:spPr>
          <a:xfrm>
            <a:off x="467544" y="1124744"/>
            <a:ext cx="8280920" cy="1368153"/>
          </a:xfrm>
        </p:spPr>
        <p:txBody>
          <a:bodyPr/>
          <a:lstStyle/>
          <a:p>
            <a:r>
              <a:rPr lang="de-DE" dirty="0"/>
              <a:t>3. Zahlen und Fakten</a:t>
            </a:r>
          </a:p>
        </p:txBody>
      </p:sp>
      <p:sp>
        <p:nvSpPr>
          <p:cNvPr id="3" name="Untertitel 2">
            <a:extLst>
              <a:ext uri="{FF2B5EF4-FFF2-40B4-BE49-F238E27FC236}">
                <a16:creationId xmlns:a16="http://schemas.microsoft.com/office/drawing/2014/main" id="{AF6957E8-E09D-4DB8-9EDA-C73F7742F718}"/>
              </a:ext>
            </a:extLst>
          </p:cNvPr>
          <p:cNvSpPr>
            <a:spLocks noGrp="1"/>
          </p:cNvSpPr>
          <p:nvPr>
            <p:ph type="subTitle" idx="1"/>
          </p:nvPr>
        </p:nvSpPr>
        <p:spPr>
          <a:xfrm>
            <a:off x="467544" y="2348880"/>
            <a:ext cx="8280920" cy="4104456"/>
          </a:xfrm>
        </p:spPr>
        <p:txBody>
          <a:bodyPr/>
          <a:lstStyle/>
          <a:p>
            <a:endParaRPr lang="de-DE" dirty="0"/>
          </a:p>
        </p:txBody>
      </p:sp>
      <p:sp>
        <p:nvSpPr>
          <p:cNvPr id="4" name="Textplatzhalter 3">
            <a:extLst>
              <a:ext uri="{FF2B5EF4-FFF2-40B4-BE49-F238E27FC236}">
                <a16:creationId xmlns:a16="http://schemas.microsoft.com/office/drawing/2014/main" id="{1E8075D8-D611-495F-BF61-80268DF5D784}"/>
              </a:ext>
            </a:extLst>
          </p:cNvPr>
          <p:cNvSpPr>
            <a:spLocks noGrp="1"/>
          </p:cNvSpPr>
          <p:nvPr>
            <p:ph type="body" sz="quarter" idx="12"/>
          </p:nvPr>
        </p:nvSpPr>
        <p:spPr>
          <a:xfrm>
            <a:off x="467544" y="404665"/>
            <a:ext cx="8280920" cy="360039"/>
          </a:xfrm>
        </p:spPr>
        <p:txBody>
          <a:bodyPr/>
          <a:lstStyle/>
          <a:p>
            <a:endParaRPr lang="de-DE" dirty="0"/>
          </a:p>
        </p:txBody>
      </p:sp>
      <p:pic>
        <p:nvPicPr>
          <p:cNvPr id="6" name="Grafik 5">
            <a:extLst>
              <a:ext uri="{FF2B5EF4-FFF2-40B4-BE49-F238E27FC236}">
                <a16:creationId xmlns:a16="http://schemas.microsoft.com/office/drawing/2014/main" id="{55711A95-4365-491A-802A-5E11D3A6B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522970"/>
            <a:ext cx="7146205" cy="3829400"/>
          </a:xfrm>
          <a:prstGeom prst="rect">
            <a:avLst/>
          </a:prstGeom>
        </p:spPr>
      </p:pic>
    </p:spTree>
    <p:extLst>
      <p:ext uri="{BB962C8B-B14F-4D97-AF65-F5344CB8AC3E}">
        <p14:creationId xmlns:p14="http://schemas.microsoft.com/office/powerpoint/2010/main" val="79337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A197E-55BF-4699-B959-C5813B7304A2}"/>
              </a:ext>
            </a:extLst>
          </p:cNvPr>
          <p:cNvSpPr>
            <a:spLocks noGrp="1"/>
          </p:cNvSpPr>
          <p:nvPr>
            <p:ph type="ctrTitle"/>
          </p:nvPr>
        </p:nvSpPr>
        <p:spPr>
          <a:xfrm>
            <a:off x="363915" y="5302103"/>
            <a:ext cx="936104" cy="342674"/>
          </a:xfrm>
        </p:spPr>
        <p:txBody>
          <a:bodyPr/>
          <a:lstStyle/>
          <a:p>
            <a:r>
              <a:rPr lang="de-DE" sz="1800" b="1" dirty="0">
                <a:solidFill>
                  <a:srgbClr val="FF0000"/>
                </a:solidFill>
              </a:rPr>
              <a:t>75%</a:t>
            </a:r>
            <a:br>
              <a:rPr lang="de-DE" sz="1800" dirty="0"/>
            </a:br>
            <a:br>
              <a:rPr lang="de-DE" sz="1800" dirty="0"/>
            </a:br>
            <a:r>
              <a:rPr lang="de-DE" sz="1800" dirty="0"/>
              <a:t>	</a:t>
            </a:r>
            <a:br>
              <a:rPr lang="de-DE" sz="1800" dirty="0"/>
            </a:br>
            <a:br>
              <a:rPr lang="de-DE" sz="1800" dirty="0"/>
            </a:br>
            <a:br>
              <a:rPr lang="de-DE" sz="1800" dirty="0"/>
            </a:br>
            <a:br>
              <a:rPr lang="de-DE" sz="1800" dirty="0"/>
            </a:br>
            <a:r>
              <a:rPr lang="de-DE" sz="1800" dirty="0"/>
              <a:t>	</a:t>
            </a:r>
          </a:p>
        </p:txBody>
      </p:sp>
      <p:sp>
        <p:nvSpPr>
          <p:cNvPr id="4" name="Textplatzhalter 3">
            <a:extLst>
              <a:ext uri="{FF2B5EF4-FFF2-40B4-BE49-F238E27FC236}">
                <a16:creationId xmlns:a16="http://schemas.microsoft.com/office/drawing/2014/main" id="{13F50F34-9DD5-4AFE-9A88-A2C8D04C0B0D}"/>
              </a:ext>
            </a:extLst>
          </p:cNvPr>
          <p:cNvSpPr>
            <a:spLocks noGrp="1"/>
          </p:cNvSpPr>
          <p:nvPr>
            <p:ph type="body" sz="quarter" idx="12"/>
          </p:nvPr>
        </p:nvSpPr>
        <p:spPr/>
        <p:txBody>
          <a:bodyPr/>
          <a:lstStyle/>
          <a:p>
            <a:r>
              <a:rPr lang="de-DE" dirty="0"/>
              <a:t>3. Zahlen und Fakten</a:t>
            </a:r>
          </a:p>
        </p:txBody>
      </p:sp>
      <p:sp>
        <p:nvSpPr>
          <p:cNvPr id="7" name="Textfeld 6">
            <a:extLst>
              <a:ext uri="{FF2B5EF4-FFF2-40B4-BE49-F238E27FC236}">
                <a16:creationId xmlns:a16="http://schemas.microsoft.com/office/drawing/2014/main" id="{A6833A15-4BD9-4EE6-B5D5-A9F6A550C495}"/>
              </a:ext>
            </a:extLst>
          </p:cNvPr>
          <p:cNvSpPr txBox="1"/>
          <p:nvPr/>
        </p:nvSpPr>
        <p:spPr>
          <a:xfrm>
            <a:off x="395536" y="1763327"/>
            <a:ext cx="7272808" cy="307777"/>
          </a:xfrm>
          <a:prstGeom prst="rect">
            <a:avLst/>
          </a:prstGeom>
          <a:noFill/>
        </p:spPr>
        <p:txBody>
          <a:bodyPr wrap="square" rtlCol="0">
            <a:spAutoFit/>
          </a:bodyPr>
          <a:lstStyle/>
          <a:p>
            <a:r>
              <a:rPr lang="de-DE" dirty="0"/>
              <a:t>Wie viele Kleidungsstücke werden weltweit jedes Jahr neu produziert?</a:t>
            </a:r>
            <a:endParaRPr lang="de-DE" dirty="0">
              <a:solidFill>
                <a:srgbClr val="000000"/>
              </a:solidFill>
              <a:latin typeface="+mn-lt"/>
            </a:endParaRPr>
          </a:p>
        </p:txBody>
      </p:sp>
      <p:sp>
        <p:nvSpPr>
          <p:cNvPr id="8" name="Rechteck 7">
            <a:extLst>
              <a:ext uri="{FF2B5EF4-FFF2-40B4-BE49-F238E27FC236}">
                <a16:creationId xmlns:a16="http://schemas.microsoft.com/office/drawing/2014/main" id="{B0E8F96F-72B2-4056-B395-9698A22374E1}"/>
              </a:ext>
            </a:extLst>
          </p:cNvPr>
          <p:cNvSpPr/>
          <p:nvPr/>
        </p:nvSpPr>
        <p:spPr>
          <a:xfrm>
            <a:off x="395536" y="2050975"/>
            <a:ext cx="1460656" cy="307777"/>
          </a:xfrm>
          <a:prstGeom prst="rect">
            <a:avLst/>
          </a:prstGeom>
        </p:spPr>
        <p:txBody>
          <a:bodyPr wrap="none">
            <a:spAutoFit/>
          </a:bodyPr>
          <a:lstStyle/>
          <a:p>
            <a:r>
              <a:rPr lang="de-DE" b="1" dirty="0">
                <a:solidFill>
                  <a:srgbClr val="FF0000"/>
                </a:solidFill>
              </a:rPr>
              <a:t>80 Milliarden</a:t>
            </a:r>
            <a:endParaRPr lang="de-DE" dirty="0"/>
          </a:p>
        </p:txBody>
      </p:sp>
      <p:sp>
        <p:nvSpPr>
          <p:cNvPr id="9" name="Rechteck 8">
            <a:extLst>
              <a:ext uri="{FF2B5EF4-FFF2-40B4-BE49-F238E27FC236}">
                <a16:creationId xmlns:a16="http://schemas.microsoft.com/office/drawing/2014/main" id="{5BE6A15B-11E1-4911-AF59-4A43F860CE91}"/>
              </a:ext>
            </a:extLst>
          </p:cNvPr>
          <p:cNvSpPr/>
          <p:nvPr/>
        </p:nvSpPr>
        <p:spPr>
          <a:xfrm>
            <a:off x="395536" y="2391442"/>
            <a:ext cx="7200800" cy="307777"/>
          </a:xfrm>
          <a:prstGeom prst="rect">
            <a:avLst/>
          </a:prstGeom>
        </p:spPr>
        <p:txBody>
          <a:bodyPr wrap="square">
            <a:spAutoFit/>
          </a:bodyPr>
          <a:lstStyle/>
          <a:p>
            <a:r>
              <a:rPr lang="de-DE" dirty="0"/>
              <a:t>Wie viele Quadratkilometer Stoff werden dadurch jedes Jahr hergestellt?</a:t>
            </a:r>
          </a:p>
        </p:txBody>
      </p:sp>
      <p:sp>
        <p:nvSpPr>
          <p:cNvPr id="10" name="Rechteck 9">
            <a:extLst>
              <a:ext uri="{FF2B5EF4-FFF2-40B4-BE49-F238E27FC236}">
                <a16:creationId xmlns:a16="http://schemas.microsoft.com/office/drawing/2014/main" id="{15AE52ED-7F82-4F58-A085-7E0879560952}"/>
              </a:ext>
            </a:extLst>
          </p:cNvPr>
          <p:cNvSpPr/>
          <p:nvPr/>
        </p:nvSpPr>
        <p:spPr>
          <a:xfrm>
            <a:off x="395536" y="2699219"/>
            <a:ext cx="3302507" cy="307777"/>
          </a:xfrm>
          <a:prstGeom prst="rect">
            <a:avLst/>
          </a:prstGeom>
        </p:spPr>
        <p:txBody>
          <a:bodyPr wrap="none">
            <a:spAutoFit/>
          </a:bodyPr>
          <a:lstStyle/>
          <a:p>
            <a:r>
              <a:rPr lang="de-DE" b="1" dirty="0">
                <a:solidFill>
                  <a:srgbClr val="FF0000"/>
                </a:solidFill>
              </a:rPr>
              <a:t>400 Milliarden Quadratkilometer</a:t>
            </a:r>
            <a:endParaRPr lang="de-DE" dirty="0"/>
          </a:p>
        </p:txBody>
      </p:sp>
      <p:sp>
        <p:nvSpPr>
          <p:cNvPr id="11" name="Rechteck 10">
            <a:extLst>
              <a:ext uri="{FF2B5EF4-FFF2-40B4-BE49-F238E27FC236}">
                <a16:creationId xmlns:a16="http://schemas.microsoft.com/office/drawing/2014/main" id="{D363B141-2799-4466-8C8D-128D726BDFDE}"/>
              </a:ext>
            </a:extLst>
          </p:cNvPr>
          <p:cNvSpPr/>
          <p:nvPr/>
        </p:nvSpPr>
        <p:spPr>
          <a:xfrm>
            <a:off x="395536" y="3053163"/>
            <a:ext cx="6192688" cy="307777"/>
          </a:xfrm>
          <a:prstGeom prst="rect">
            <a:avLst/>
          </a:prstGeom>
        </p:spPr>
        <p:txBody>
          <a:bodyPr wrap="square">
            <a:spAutoFit/>
          </a:bodyPr>
          <a:lstStyle/>
          <a:p>
            <a:r>
              <a:rPr lang="de-DE" dirty="0"/>
              <a:t>Wie viele Jeans werden jedes Jahr in Deutschland verkauft?</a:t>
            </a:r>
          </a:p>
        </p:txBody>
      </p:sp>
      <p:sp>
        <p:nvSpPr>
          <p:cNvPr id="12" name="Rechteck 11">
            <a:extLst>
              <a:ext uri="{FF2B5EF4-FFF2-40B4-BE49-F238E27FC236}">
                <a16:creationId xmlns:a16="http://schemas.microsoft.com/office/drawing/2014/main" id="{47A34E79-2D55-409E-BAA8-23D1E4A634A9}"/>
              </a:ext>
            </a:extLst>
          </p:cNvPr>
          <p:cNvSpPr/>
          <p:nvPr/>
        </p:nvSpPr>
        <p:spPr>
          <a:xfrm>
            <a:off x="363915" y="3349713"/>
            <a:ext cx="1471878" cy="307777"/>
          </a:xfrm>
          <a:prstGeom prst="rect">
            <a:avLst/>
          </a:prstGeom>
        </p:spPr>
        <p:txBody>
          <a:bodyPr wrap="none">
            <a:spAutoFit/>
          </a:bodyPr>
          <a:lstStyle/>
          <a:p>
            <a:r>
              <a:rPr lang="de-DE" b="1" dirty="0">
                <a:solidFill>
                  <a:srgbClr val="FF0000"/>
                </a:solidFill>
              </a:rPr>
              <a:t>100 Millionen</a:t>
            </a:r>
            <a:endParaRPr lang="de-DE" dirty="0"/>
          </a:p>
        </p:txBody>
      </p:sp>
      <p:sp>
        <p:nvSpPr>
          <p:cNvPr id="13" name="Rechteck 12">
            <a:extLst>
              <a:ext uri="{FF2B5EF4-FFF2-40B4-BE49-F238E27FC236}">
                <a16:creationId xmlns:a16="http://schemas.microsoft.com/office/drawing/2014/main" id="{4E2BDDC5-6C25-4AA8-8F23-209E50AAC58B}"/>
              </a:ext>
            </a:extLst>
          </p:cNvPr>
          <p:cNvSpPr/>
          <p:nvPr/>
        </p:nvSpPr>
        <p:spPr>
          <a:xfrm>
            <a:off x="389924" y="3700833"/>
            <a:ext cx="5622235" cy="307777"/>
          </a:xfrm>
          <a:prstGeom prst="rect">
            <a:avLst/>
          </a:prstGeom>
        </p:spPr>
        <p:txBody>
          <a:bodyPr wrap="square">
            <a:spAutoFit/>
          </a:bodyPr>
          <a:lstStyle/>
          <a:p>
            <a:r>
              <a:rPr lang="de-DE" dirty="0"/>
              <a:t>Wie viele Kleidungsstücke kauft jede/r Deutsche im Monat?</a:t>
            </a:r>
          </a:p>
        </p:txBody>
      </p:sp>
      <p:sp>
        <p:nvSpPr>
          <p:cNvPr id="14" name="Rechteck 13">
            <a:extLst>
              <a:ext uri="{FF2B5EF4-FFF2-40B4-BE49-F238E27FC236}">
                <a16:creationId xmlns:a16="http://schemas.microsoft.com/office/drawing/2014/main" id="{7D576E4F-6C51-4B6D-9DA5-0FB59A851AB5}"/>
              </a:ext>
            </a:extLst>
          </p:cNvPr>
          <p:cNvSpPr/>
          <p:nvPr/>
        </p:nvSpPr>
        <p:spPr>
          <a:xfrm>
            <a:off x="389923" y="3988361"/>
            <a:ext cx="4398101" cy="523220"/>
          </a:xfrm>
          <a:prstGeom prst="rect">
            <a:avLst/>
          </a:prstGeom>
        </p:spPr>
        <p:txBody>
          <a:bodyPr wrap="square">
            <a:spAutoFit/>
          </a:bodyPr>
          <a:lstStyle/>
          <a:p>
            <a:r>
              <a:rPr lang="de-DE" b="1" dirty="0">
                <a:solidFill>
                  <a:srgbClr val="FF0000"/>
                </a:solidFill>
              </a:rPr>
              <a:t>Im Schnitt: 5</a:t>
            </a:r>
            <a:br>
              <a:rPr lang="de-DE" b="1" dirty="0">
                <a:solidFill>
                  <a:srgbClr val="FF0000"/>
                </a:solidFill>
              </a:rPr>
            </a:br>
            <a:endParaRPr lang="de-DE" dirty="0"/>
          </a:p>
        </p:txBody>
      </p:sp>
      <p:sp>
        <p:nvSpPr>
          <p:cNvPr id="15" name="Rechteck 14">
            <a:extLst>
              <a:ext uri="{FF2B5EF4-FFF2-40B4-BE49-F238E27FC236}">
                <a16:creationId xmlns:a16="http://schemas.microsoft.com/office/drawing/2014/main" id="{5BB70137-D5E6-4D07-BACA-3F15E31C1449}"/>
              </a:ext>
            </a:extLst>
          </p:cNvPr>
          <p:cNvSpPr/>
          <p:nvPr/>
        </p:nvSpPr>
        <p:spPr>
          <a:xfrm>
            <a:off x="389922" y="4332275"/>
            <a:ext cx="5406214" cy="307777"/>
          </a:xfrm>
          <a:prstGeom prst="rect">
            <a:avLst/>
          </a:prstGeom>
        </p:spPr>
        <p:txBody>
          <a:bodyPr wrap="square">
            <a:spAutoFit/>
          </a:bodyPr>
          <a:lstStyle/>
          <a:p>
            <a:r>
              <a:rPr lang="de-DE" dirty="0"/>
              <a:t>Wie viel Tonnen Kleidung werden in Europa jährlich entsorgt?</a:t>
            </a:r>
          </a:p>
        </p:txBody>
      </p:sp>
      <p:sp>
        <p:nvSpPr>
          <p:cNvPr id="16" name="Rechteck 15">
            <a:extLst>
              <a:ext uri="{FF2B5EF4-FFF2-40B4-BE49-F238E27FC236}">
                <a16:creationId xmlns:a16="http://schemas.microsoft.com/office/drawing/2014/main" id="{43858E3C-8721-4082-9EE6-463CF39D761F}"/>
              </a:ext>
            </a:extLst>
          </p:cNvPr>
          <p:cNvSpPr/>
          <p:nvPr/>
        </p:nvSpPr>
        <p:spPr>
          <a:xfrm>
            <a:off x="363915" y="4645220"/>
            <a:ext cx="2173993" cy="307777"/>
          </a:xfrm>
          <a:prstGeom prst="rect">
            <a:avLst/>
          </a:prstGeom>
        </p:spPr>
        <p:txBody>
          <a:bodyPr wrap="none">
            <a:spAutoFit/>
          </a:bodyPr>
          <a:lstStyle/>
          <a:p>
            <a:r>
              <a:rPr lang="de-DE" b="1" dirty="0">
                <a:solidFill>
                  <a:srgbClr val="FF0000"/>
                </a:solidFill>
              </a:rPr>
              <a:t>5,8 Millionen Tonnen</a:t>
            </a:r>
            <a:endParaRPr lang="de-DE" dirty="0"/>
          </a:p>
        </p:txBody>
      </p:sp>
      <p:sp>
        <p:nvSpPr>
          <p:cNvPr id="17" name="Rechteck 16">
            <a:extLst>
              <a:ext uri="{FF2B5EF4-FFF2-40B4-BE49-F238E27FC236}">
                <a16:creationId xmlns:a16="http://schemas.microsoft.com/office/drawing/2014/main" id="{437355D7-640C-467B-9BE4-98624FCE0E9B}"/>
              </a:ext>
            </a:extLst>
          </p:cNvPr>
          <p:cNvSpPr/>
          <p:nvPr/>
        </p:nvSpPr>
        <p:spPr>
          <a:xfrm>
            <a:off x="363915" y="4962929"/>
            <a:ext cx="7009185" cy="307777"/>
          </a:xfrm>
          <a:prstGeom prst="rect">
            <a:avLst/>
          </a:prstGeom>
        </p:spPr>
        <p:txBody>
          <a:bodyPr wrap="square">
            <a:spAutoFit/>
          </a:bodyPr>
          <a:lstStyle/>
          <a:p>
            <a:r>
              <a:rPr lang="de-DE" dirty="0"/>
              <a:t>Wie viel Prozent davon landen auf der Müllkippe oder in der Verbrennungsanlage?</a:t>
            </a:r>
          </a:p>
        </p:txBody>
      </p:sp>
    </p:spTree>
    <p:extLst>
      <p:ext uri="{BB962C8B-B14F-4D97-AF65-F5344CB8AC3E}">
        <p14:creationId xmlns:p14="http://schemas.microsoft.com/office/powerpoint/2010/main" val="6466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Goethe`s Green Office – Wer sind wir?</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28650" y="1700808"/>
            <a:ext cx="8119814" cy="5298418"/>
          </a:xfrm>
        </p:spPr>
        <p:txBody>
          <a:bodyPr/>
          <a:lstStyle/>
          <a:p>
            <a:endParaRPr lang="de-DE" dirty="0"/>
          </a:p>
          <a:p>
            <a:endParaRPr lang="de-DE" dirty="0"/>
          </a:p>
          <a:p>
            <a:endParaRPr lang="de-DE" dirty="0"/>
          </a:p>
          <a:p>
            <a:r>
              <a:rPr lang="de-DE" dirty="0"/>
              <a:t>Website: goethesgreenoffice.org</a:t>
            </a:r>
          </a:p>
          <a:p>
            <a:endParaRPr lang="de-DE" dirty="0"/>
          </a:p>
          <a:p>
            <a:r>
              <a:rPr lang="de-DE" dirty="0"/>
              <a:t>E-Mail: </a:t>
            </a:r>
            <a:r>
              <a:rPr lang="de-DE" dirty="0">
                <a:hlinkClick r:id="rId2"/>
              </a:rPr>
              <a:t>kontakt@goethesgreenoffice.org</a:t>
            </a:r>
            <a:endParaRPr lang="de-DE" dirty="0"/>
          </a:p>
          <a:p>
            <a:endParaRPr lang="de-DE" dirty="0"/>
          </a:p>
          <a:p>
            <a:r>
              <a:rPr lang="de-DE" dirty="0"/>
              <a:t>Nächstes Treffen: 06.012.19 14 Uhr in der KHG</a:t>
            </a:r>
          </a:p>
          <a:p>
            <a:endParaRPr lang="de-DE" dirty="0"/>
          </a:p>
        </p:txBody>
      </p:sp>
      <p:pic>
        <p:nvPicPr>
          <p:cNvPr id="5" name="Grafik 4" descr="Ein Bild, das Essen, Spiel, Hemd enthält.&#10;&#10;Automatisch generierte Beschreibung">
            <a:extLst>
              <a:ext uri="{FF2B5EF4-FFF2-40B4-BE49-F238E27FC236}">
                <a16:creationId xmlns:a16="http://schemas.microsoft.com/office/drawing/2014/main" id="{FBF8A1BB-2657-447D-975F-9652392EC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132856"/>
            <a:ext cx="2254366" cy="2394073"/>
          </a:xfrm>
          <a:prstGeom prst="rect">
            <a:avLst/>
          </a:prstGeom>
        </p:spPr>
      </p:pic>
    </p:spTree>
    <p:extLst>
      <p:ext uri="{BB962C8B-B14F-4D97-AF65-F5344CB8AC3E}">
        <p14:creationId xmlns:p14="http://schemas.microsoft.com/office/powerpoint/2010/main" val="390623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C58443D-88FD-4946-921B-CE34EB457230}"/>
              </a:ext>
            </a:extLst>
          </p:cNvPr>
          <p:cNvSpPr>
            <a:spLocks noGrp="1"/>
          </p:cNvSpPr>
          <p:nvPr>
            <p:ph type="body" sz="quarter" idx="12"/>
          </p:nvPr>
        </p:nvSpPr>
        <p:spPr/>
        <p:txBody>
          <a:bodyPr/>
          <a:lstStyle/>
          <a:p>
            <a:r>
              <a:rPr lang="de-DE" dirty="0"/>
              <a:t>3. Zahlen und Fakten</a:t>
            </a:r>
          </a:p>
        </p:txBody>
      </p:sp>
      <p:pic>
        <p:nvPicPr>
          <p:cNvPr id="5" name="Grafik 4">
            <a:extLst>
              <a:ext uri="{FF2B5EF4-FFF2-40B4-BE49-F238E27FC236}">
                <a16:creationId xmlns:a16="http://schemas.microsoft.com/office/drawing/2014/main" id="{004F0E09-D05B-42FC-99E2-FDC443390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639274"/>
            <a:ext cx="6706741" cy="4500448"/>
          </a:xfrm>
          <a:prstGeom prst="rect">
            <a:avLst/>
          </a:prstGeom>
        </p:spPr>
      </p:pic>
    </p:spTree>
    <p:extLst>
      <p:ext uri="{BB962C8B-B14F-4D97-AF65-F5344CB8AC3E}">
        <p14:creationId xmlns:p14="http://schemas.microsoft.com/office/powerpoint/2010/main" val="358264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4234C-7A02-4921-9628-FA9C1B0DEC3E}"/>
              </a:ext>
            </a:extLst>
          </p:cNvPr>
          <p:cNvSpPr>
            <a:spLocks noGrp="1"/>
          </p:cNvSpPr>
          <p:nvPr>
            <p:ph type="ctrTitle"/>
          </p:nvPr>
        </p:nvSpPr>
        <p:spPr/>
        <p:txBody>
          <a:bodyPr/>
          <a:lstStyle/>
          <a:p>
            <a:r>
              <a:rPr lang="de-DE" dirty="0"/>
              <a:t>4. Die Lüge der Altkleiderspenden</a:t>
            </a:r>
            <a:br>
              <a:rPr lang="de-DE" dirty="0"/>
            </a:br>
            <a:br>
              <a:rPr lang="de-DE" dirty="0"/>
            </a:br>
            <a:endParaRPr lang="de-DE" dirty="0"/>
          </a:p>
        </p:txBody>
      </p:sp>
      <p:pic>
        <p:nvPicPr>
          <p:cNvPr id="8" name="Grafik 7">
            <a:extLst>
              <a:ext uri="{FF2B5EF4-FFF2-40B4-BE49-F238E27FC236}">
                <a16:creationId xmlns:a16="http://schemas.microsoft.com/office/drawing/2014/main" id="{050C41AB-6B16-4A78-9641-BB6144476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564904"/>
            <a:ext cx="3250647" cy="2160240"/>
          </a:xfrm>
          <a:prstGeom prst="rect">
            <a:avLst/>
          </a:prstGeom>
        </p:spPr>
      </p:pic>
      <p:pic>
        <p:nvPicPr>
          <p:cNvPr id="12" name="Grafik 11">
            <a:extLst>
              <a:ext uri="{FF2B5EF4-FFF2-40B4-BE49-F238E27FC236}">
                <a16:creationId xmlns:a16="http://schemas.microsoft.com/office/drawing/2014/main" id="{0AC1AD35-B8AB-4EA7-883D-E68AFA3FC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017" y="3624630"/>
            <a:ext cx="2977505" cy="1985003"/>
          </a:xfrm>
          <a:prstGeom prst="rect">
            <a:avLst/>
          </a:prstGeom>
        </p:spPr>
      </p:pic>
      <p:pic>
        <p:nvPicPr>
          <p:cNvPr id="15" name="Grafik 14">
            <a:extLst>
              <a:ext uri="{FF2B5EF4-FFF2-40B4-BE49-F238E27FC236}">
                <a16:creationId xmlns:a16="http://schemas.microsoft.com/office/drawing/2014/main" id="{6C24A5F5-F743-4EF2-A1D9-A8F3EEBCB1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4738344"/>
            <a:ext cx="2664296" cy="1999998"/>
          </a:xfrm>
          <a:prstGeom prst="rect">
            <a:avLst/>
          </a:prstGeom>
        </p:spPr>
      </p:pic>
    </p:spTree>
    <p:extLst>
      <p:ext uri="{BB962C8B-B14F-4D97-AF65-F5344CB8AC3E}">
        <p14:creationId xmlns:p14="http://schemas.microsoft.com/office/powerpoint/2010/main" val="100532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FCE13-7E2F-49EB-8906-6A57666CF81F}"/>
              </a:ext>
            </a:extLst>
          </p:cNvPr>
          <p:cNvSpPr>
            <a:spLocks noGrp="1"/>
          </p:cNvSpPr>
          <p:nvPr>
            <p:ph type="ctrTitle"/>
          </p:nvPr>
        </p:nvSpPr>
        <p:spPr>
          <a:xfrm>
            <a:off x="467544" y="1611432"/>
            <a:ext cx="8280920" cy="4193832"/>
          </a:xfrm>
        </p:spPr>
        <p:txBody>
          <a:bodyPr/>
          <a:lstStyle/>
          <a:p>
            <a:br>
              <a:rPr lang="de-DE" sz="1800" dirty="0"/>
            </a:br>
            <a:br>
              <a:rPr lang="de-DE" sz="1800" dirty="0"/>
            </a:br>
            <a:br>
              <a:rPr lang="de-DE" sz="1800" dirty="0"/>
            </a:br>
            <a:r>
              <a:rPr lang="de-DE" sz="2000" dirty="0"/>
              <a:t>750-800 Millionen Tonnen Altkleider werden jährlich in Deutschland gespendet</a:t>
            </a:r>
            <a:br>
              <a:rPr lang="de-DE" sz="2000" dirty="0"/>
            </a:br>
            <a:r>
              <a:rPr lang="de-DE" sz="2000" dirty="0"/>
              <a:t>	- Container des Deutschen Roten Kreuz, Fair-wertung, Samariter usw.</a:t>
            </a:r>
            <a:br>
              <a:rPr lang="de-DE" sz="2000" dirty="0"/>
            </a:br>
            <a:r>
              <a:rPr lang="de-DE" sz="2000" dirty="0"/>
              <a:t>	- Viele Container von Wirtschaftsunternehmen</a:t>
            </a:r>
            <a:br>
              <a:rPr lang="de-DE" sz="2000" dirty="0"/>
            </a:br>
            <a:r>
              <a:rPr lang="de-DE" sz="2000" dirty="0"/>
              <a:t>		+ Nachahmung von Containern</a:t>
            </a:r>
            <a:br>
              <a:rPr lang="de-DE" sz="2000" dirty="0"/>
            </a:br>
            <a:r>
              <a:rPr lang="de-DE" sz="2000" dirty="0"/>
              <a:t>		+ Kauf des Labels der Hilfsorganisationen</a:t>
            </a:r>
            <a:br>
              <a:rPr lang="de-DE" sz="2000" dirty="0"/>
            </a:br>
            <a:br>
              <a:rPr lang="de-DE" sz="2000" dirty="0"/>
            </a:br>
            <a:r>
              <a:rPr lang="de-DE" sz="2000" dirty="0"/>
              <a:t>Ein kleiner Teil davon wird in lokale Kleiderkammern (stoßen auf wenig Abnahme)</a:t>
            </a:r>
          </a:p>
        </p:txBody>
      </p:sp>
      <p:sp>
        <p:nvSpPr>
          <p:cNvPr id="4" name="Textplatzhalter 3">
            <a:extLst>
              <a:ext uri="{FF2B5EF4-FFF2-40B4-BE49-F238E27FC236}">
                <a16:creationId xmlns:a16="http://schemas.microsoft.com/office/drawing/2014/main" id="{FEA0A004-3480-43BB-B27E-C6322648D127}"/>
              </a:ext>
            </a:extLst>
          </p:cNvPr>
          <p:cNvSpPr>
            <a:spLocks noGrp="1"/>
          </p:cNvSpPr>
          <p:nvPr>
            <p:ph type="body" sz="quarter" idx="12"/>
          </p:nvPr>
        </p:nvSpPr>
        <p:spPr/>
        <p:txBody>
          <a:bodyPr/>
          <a:lstStyle/>
          <a:p>
            <a:r>
              <a:rPr lang="de-DE" dirty="0"/>
              <a:t>4. Die Lüge der Altkleiderspenden</a:t>
            </a:r>
          </a:p>
        </p:txBody>
      </p:sp>
    </p:spTree>
    <p:extLst>
      <p:ext uri="{BB962C8B-B14F-4D97-AF65-F5344CB8AC3E}">
        <p14:creationId xmlns:p14="http://schemas.microsoft.com/office/powerpoint/2010/main" val="260525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ED066-1690-4948-B698-C89AC55DCF92}"/>
              </a:ext>
            </a:extLst>
          </p:cNvPr>
          <p:cNvSpPr>
            <a:spLocks noGrp="1"/>
          </p:cNvSpPr>
          <p:nvPr>
            <p:ph type="ctrTitle"/>
          </p:nvPr>
        </p:nvSpPr>
        <p:spPr>
          <a:xfrm>
            <a:off x="467544" y="1611432"/>
            <a:ext cx="8280920" cy="4697888"/>
          </a:xfrm>
        </p:spPr>
        <p:txBody>
          <a:bodyPr/>
          <a:lstStyle/>
          <a:p>
            <a:br>
              <a:rPr lang="de-DE" sz="2000" dirty="0"/>
            </a:br>
            <a:r>
              <a:rPr lang="de-DE" sz="2000" dirty="0"/>
              <a:t>Großteil der Masse an Textilien werden verkauft!</a:t>
            </a:r>
            <a:br>
              <a:rPr lang="de-DE" sz="2000" dirty="0"/>
            </a:br>
            <a:br>
              <a:rPr lang="de-DE" sz="2000" dirty="0"/>
            </a:br>
            <a:r>
              <a:rPr lang="de-DE" sz="2000" dirty="0"/>
              <a:t>- Unternehmen leeren Altkleidercontainer </a:t>
            </a:r>
            <a:br>
              <a:rPr lang="de-DE" sz="2000" dirty="0"/>
            </a:br>
            <a:r>
              <a:rPr lang="de-DE" sz="2000" dirty="0"/>
              <a:t>	+ SOEX Group und andere Riesenunternehmen</a:t>
            </a:r>
            <a:br>
              <a:rPr lang="de-DE" sz="2000" dirty="0"/>
            </a:br>
            <a:r>
              <a:rPr lang="de-DE" sz="2000" dirty="0"/>
              <a:t>- Weiterverkauf zu Kilopreisen (1 Tonne = 500 Euro)</a:t>
            </a:r>
            <a:br>
              <a:rPr lang="de-DE" sz="2000" dirty="0"/>
            </a:br>
            <a:r>
              <a:rPr lang="de-DE" sz="2000" dirty="0"/>
              <a:t>	+ Sortiervorgang</a:t>
            </a:r>
            <a:br>
              <a:rPr lang="de-DE" sz="2000" dirty="0"/>
            </a:br>
            <a:r>
              <a:rPr lang="de-DE" sz="2000" dirty="0"/>
              <a:t>- Oft gelangt erstklassige Ware in (ost-)europäische Länder</a:t>
            </a:r>
            <a:br>
              <a:rPr lang="de-DE" sz="2000" dirty="0"/>
            </a:br>
            <a:r>
              <a:rPr lang="de-DE" sz="2000" dirty="0"/>
              <a:t>- Erst die 3. oder 4. Wahl gelangt in die vorgesehenen Krisengebiete (60%)</a:t>
            </a:r>
            <a:br>
              <a:rPr lang="de-DE" sz="2000" dirty="0"/>
            </a:br>
            <a:br>
              <a:rPr lang="de-DE" sz="2000" dirty="0"/>
            </a:br>
            <a:r>
              <a:rPr lang="de-DE" sz="2000" dirty="0"/>
              <a:t>SOEX verdiente allein mit dem Handel in afrikanische Länder 2010 28 Millionen Euro</a:t>
            </a:r>
          </a:p>
        </p:txBody>
      </p:sp>
      <p:sp>
        <p:nvSpPr>
          <p:cNvPr id="4" name="Textplatzhalter 3">
            <a:extLst>
              <a:ext uri="{FF2B5EF4-FFF2-40B4-BE49-F238E27FC236}">
                <a16:creationId xmlns:a16="http://schemas.microsoft.com/office/drawing/2014/main" id="{4E8F597F-DCE4-46ED-8C03-C0481C800634}"/>
              </a:ext>
            </a:extLst>
          </p:cNvPr>
          <p:cNvSpPr>
            <a:spLocks noGrp="1"/>
          </p:cNvSpPr>
          <p:nvPr>
            <p:ph type="body" sz="quarter" idx="12"/>
          </p:nvPr>
        </p:nvSpPr>
        <p:spPr/>
        <p:txBody>
          <a:bodyPr/>
          <a:lstStyle/>
          <a:p>
            <a:r>
              <a:rPr lang="de-DE" dirty="0"/>
              <a:t>4. Die Lüge der Altkleiderspenden</a:t>
            </a:r>
          </a:p>
        </p:txBody>
      </p:sp>
    </p:spTree>
    <p:extLst>
      <p:ext uri="{BB962C8B-B14F-4D97-AF65-F5344CB8AC3E}">
        <p14:creationId xmlns:p14="http://schemas.microsoft.com/office/powerpoint/2010/main" val="240037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CA236-BBB5-4B4A-A3D7-5A12A2603355}"/>
              </a:ext>
            </a:extLst>
          </p:cNvPr>
          <p:cNvSpPr>
            <a:spLocks noGrp="1"/>
          </p:cNvSpPr>
          <p:nvPr>
            <p:ph type="ctrTitle"/>
          </p:nvPr>
        </p:nvSpPr>
        <p:spPr>
          <a:xfrm>
            <a:off x="467544" y="1611432"/>
            <a:ext cx="8280920" cy="449416"/>
          </a:xfrm>
        </p:spPr>
        <p:txBody>
          <a:bodyPr/>
          <a:lstStyle/>
          <a:p>
            <a:pPr algn="ctr"/>
            <a:r>
              <a:rPr lang="de-DE" sz="2000" b="1" dirty="0"/>
              <a:t>Beispiel: Tansania</a:t>
            </a:r>
            <a:br>
              <a:rPr lang="de-DE" sz="2000" b="1" dirty="0"/>
            </a:br>
            <a:endParaRPr lang="de-DE" sz="2000" b="1" dirty="0"/>
          </a:p>
        </p:txBody>
      </p:sp>
      <p:sp>
        <p:nvSpPr>
          <p:cNvPr id="4" name="Textplatzhalter 3">
            <a:extLst>
              <a:ext uri="{FF2B5EF4-FFF2-40B4-BE49-F238E27FC236}">
                <a16:creationId xmlns:a16="http://schemas.microsoft.com/office/drawing/2014/main" id="{041BB37D-7E1A-46D8-8775-D1947A932B22}"/>
              </a:ext>
            </a:extLst>
          </p:cNvPr>
          <p:cNvSpPr>
            <a:spLocks noGrp="1"/>
          </p:cNvSpPr>
          <p:nvPr>
            <p:ph type="body" sz="quarter" idx="12"/>
          </p:nvPr>
        </p:nvSpPr>
        <p:spPr/>
        <p:txBody>
          <a:bodyPr/>
          <a:lstStyle/>
          <a:p>
            <a:r>
              <a:rPr lang="de-DE" dirty="0"/>
              <a:t>4. Die Lüge der Altkleiderspenden</a:t>
            </a:r>
          </a:p>
        </p:txBody>
      </p:sp>
      <p:sp>
        <p:nvSpPr>
          <p:cNvPr id="5" name="Untertitel 2">
            <a:extLst>
              <a:ext uri="{FF2B5EF4-FFF2-40B4-BE49-F238E27FC236}">
                <a16:creationId xmlns:a16="http://schemas.microsoft.com/office/drawing/2014/main" id="{3E3EC4FD-294C-4CF7-9C25-848C0399691C}"/>
              </a:ext>
            </a:extLst>
          </p:cNvPr>
          <p:cNvSpPr>
            <a:spLocks noGrp="1"/>
          </p:cNvSpPr>
          <p:nvPr>
            <p:ph type="subTitle" idx="1"/>
          </p:nvPr>
        </p:nvSpPr>
        <p:spPr>
          <a:xfrm>
            <a:off x="467544" y="2060848"/>
            <a:ext cx="8280920" cy="4392488"/>
          </a:xfrm>
        </p:spPr>
        <p:txBody>
          <a:bodyPr/>
          <a:lstStyle/>
          <a:p>
            <a:pPr marL="285750" indent="-285750">
              <a:buFontTx/>
              <a:buChar char="-"/>
            </a:pPr>
            <a:endParaRPr lang="de-DE" dirty="0"/>
          </a:p>
          <a:p>
            <a:pPr marL="285750" indent="-285750">
              <a:buFontTx/>
              <a:buChar char="-"/>
            </a:pPr>
            <a:endParaRPr lang="de-DE" dirty="0"/>
          </a:p>
          <a:p>
            <a:pPr marL="285750" indent="-285750">
              <a:buFontTx/>
              <a:buChar char="-"/>
            </a:pPr>
            <a:r>
              <a:rPr lang="de-DE" dirty="0"/>
              <a:t>Einer der größten Abnahmeländer für Altkleiderspenden auf dem afrikanischen Kontinent</a:t>
            </a:r>
          </a:p>
          <a:p>
            <a:pPr marL="285750" indent="-285750">
              <a:buFontTx/>
              <a:buChar char="-"/>
            </a:pPr>
            <a:r>
              <a:rPr lang="de-DE" dirty="0"/>
              <a:t>40.000 Tonnen pro Monat (Dar Es Salam)</a:t>
            </a:r>
          </a:p>
          <a:p>
            <a:pPr marL="285750" indent="-285750">
              <a:buFontTx/>
              <a:buChar char="-"/>
            </a:pPr>
            <a:endParaRPr lang="de-DE" dirty="0"/>
          </a:p>
          <a:p>
            <a:pPr marL="285750" indent="-285750">
              <a:buFontTx/>
              <a:buChar char="-"/>
            </a:pPr>
            <a:r>
              <a:rPr lang="de-DE" dirty="0"/>
              <a:t>Textilien an Zwischenhändler vorwiegend aus arabischen und teils afrikanischen Ländern</a:t>
            </a:r>
          </a:p>
          <a:p>
            <a:pPr marL="285750" indent="-285750">
              <a:buFontTx/>
              <a:buChar char="-"/>
            </a:pPr>
            <a:r>
              <a:rPr lang="de-DE" dirty="0"/>
              <a:t>Diese verkaufen „</a:t>
            </a:r>
            <a:r>
              <a:rPr lang="de-DE" dirty="0" err="1"/>
              <a:t>Mitumba</a:t>
            </a:r>
            <a:r>
              <a:rPr lang="de-DE" dirty="0"/>
              <a:t>“ teuer an (Markt-) Händler weiter</a:t>
            </a:r>
          </a:p>
        </p:txBody>
      </p:sp>
    </p:spTree>
    <p:extLst>
      <p:ext uri="{BB962C8B-B14F-4D97-AF65-F5344CB8AC3E}">
        <p14:creationId xmlns:p14="http://schemas.microsoft.com/office/powerpoint/2010/main" val="162573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76DEDE8E-347E-4931-A26D-F7DAD84E9C4A}"/>
              </a:ext>
            </a:extLst>
          </p:cNvPr>
          <p:cNvSpPr>
            <a:spLocks noGrp="1"/>
          </p:cNvSpPr>
          <p:nvPr>
            <p:ph type="body" sz="quarter" idx="12"/>
          </p:nvPr>
        </p:nvSpPr>
        <p:spPr/>
        <p:txBody>
          <a:bodyPr/>
          <a:lstStyle/>
          <a:p>
            <a:r>
              <a:rPr lang="de-DE" dirty="0"/>
              <a:t>4. Die Lüge der Altkleiderspenden</a:t>
            </a:r>
          </a:p>
        </p:txBody>
      </p:sp>
      <p:sp>
        <p:nvSpPr>
          <p:cNvPr id="6" name="Untertitel 2">
            <a:extLst>
              <a:ext uri="{FF2B5EF4-FFF2-40B4-BE49-F238E27FC236}">
                <a16:creationId xmlns:a16="http://schemas.microsoft.com/office/drawing/2014/main" id="{EB80F1C6-C3A2-4492-8CAF-4B63AAD75152}"/>
              </a:ext>
            </a:extLst>
          </p:cNvPr>
          <p:cNvSpPr>
            <a:spLocks noGrp="1"/>
          </p:cNvSpPr>
          <p:nvPr>
            <p:ph type="ctrTitle"/>
          </p:nvPr>
        </p:nvSpPr>
        <p:spPr>
          <a:xfrm>
            <a:off x="468313" y="1611313"/>
            <a:ext cx="8280400" cy="4841875"/>
          </a:xfrm>
        </p:spPr>
        <p:txBody>
          <a:bodyPr/>
          <a:lstStyle/>
          <a:p>
            <a:pPr lvl="0"/>
            <a:r>
              <a:rPr lang="de-DE" sz="1800" dirty="0"/>
              <a:t>- Menschen in Tansania machen kaum Gewinn beim Verkauf</a:t>
            </a:r>
            <a:br>
              <a:rPr lang="de-DE" sz="1800" dirty="0"/>
            </a:br>
            <a:br>
              <a:rPr lang="de-DE" sz="1800" dirty="0"/>
            </a:br>
            <a:r>
              <a:rPr lang="de-DE" sz="1800" dirty="0"/>
              <a:t>- Die Kleidungsspenden werden teuer an die Bevölkerung verkauft</a:t>
            </a:r>
            <a:br>
              <a:rPr lang="de-DE" sz="1800" dirty="0"/>
            </a:br>
            <a:br>
              <a:rPr lang="de-DE" sz="1800" dirty="0"/>
            </a:br>
            <a:r>
              <a:rPr lang="de-DE" sz="1800" dirty="0"/>
              <a:t>- Der Handel mit Altkleidern entwicklungspolitisch kritisch: Konkurrenz zur lokal-ansässigen    Bekleidungsherstellung </a:t>
            </a:r>
            <a:br>
              <a:rPr lang="de-DE" sz="1800" dirty="0"/>
            </a:br>
            <a:br>
              <a:rPr lang="de-DE" sz="1800" dirty="0"/>
            </a:br>
            <a:r>
              <a:rPr lang="de-DE" sz="1800" dirty="0"/>
              <a:t>	+ Da die Textilindustrie mit den niedrigen Preisen der </a:t>
            </a:r>
            <a:r>
              <a:rPr lang="de-DE" sz="1800" dirty="0" err="1"/>
              <a:t>Mitumba</a:t>
            </a:r>
            <a:r>
              <a:rPr lang="de-DE" sz="1800" dirty="0"/>
              <a:t> nicht mithalten kann, 	   wurde die gesamte Textilindustrie in Tansania zerstört</a:t>
            </a:r>
            <a:br>
              <a:rPr lang="de-DE" sz="1800" dirty="0"/>
            </a:br>
            <a:br>
              <a:rPr lang="de-DE" sz="1800" dirty="0"/>
            </a:br>
            <a:r>
              <a:rPr lang="de-DE" sz="1800" dirty="0"/>
              <a:t>		+ Wirtschaftliche Schaden für Tansania</a:t>
            </a:r>
            <a:br>
              <a:rPr lang="de-DE" sz="1800" dirty="0"/>
            </a:br>
            <a:r>
              <a:rPr lang="de-DE" sz="1800" dirty="0"/>
              <a:t>		+ Menschen verlieren ihre Arbeit</a:t>
            </a:r>
            <a:br>
              <a:rPr lang="de-DE" sz="1800" dirty="0"/>
            </a:br>
            <a:r>
              <a:rPr lang="de-DE" sz="1800" dirty="0"/>
              <a:t>		+ Von damals 80.000 Menschen der Textilindustrie gibt es jetzt nur noch 		   weniger als 5000</a:t>
            </a:r>
            <a:br>
              <a:rPr lang="de-DE" sz="1800" dirty="0"/>
            </a:br>
            <a:r>
              <a:rPr lang="de-DE" sz="1800" dirty="0"/>
              <a:t>		+ Der Gewinn bleibt bei großen westlichen Unternehmen</a:t>
            </a:r>
            <a:br>
              <a:rPr lang="de-DE" dirty="0"/>
            </a:br>
            <a:endParaRPr lang="de-DE" dirty="0"/>
          </a:p>
        </p:txBody>
      </p:sp>
    </p:spTree>
    <p:extLst>
      <p:ext uri="{BB962C8B-B14F-4D97-AF65-F5344CB8AC3E}">
        <p14:creationId xmlns:p14="http://schemas.microsoft.com/office/powerpoint/2010/main" val="3040315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F96E5-C3F7-44CD-927E-C00B22E7FAE0}"/>
              </a:ext>
            </a:extLst>
          </p:cNvPr>
          <p:cNvSpPr>
            <a:spLocks noGrp="1"/>
          </p:cNvSpPr>
          <p:nvPr>
            <p:ph type="ctrTitle"/>
          </p:nvPr>
        </p:nvSpPr>
        <p:spPr>
          <a:xfrm>
            <a:off x="467544" y="1611432"/>
            <a:ext cx="8280920" cy="4841903"/>
          </a:xfrm>
        </p:spPr>
        <p:txBody>
          <a:bodyPr/>
          <a:lstStyle/>
          <a:p>
            <a:br>
              <a:rPr lang="de-DE" sz="2000" b="1" dirty="0"/>
            </a:br>
            <a:r>
              <a:rPr lang="de-DE" sz="2000" b="1" dirty="0"/>
              <a:t>Stellungnahme des DRK</a:t>
            </a:r>
            <a:br>
              <a:rPr lang="de-DE" sz="2000" dirty="0"/>
            </a:br>
            <a:br>
              <a:rPr lang="de-DE" sz="2000" dirty="0"/>
            </a:br>
            <a:r>
              <a:rPr lang="de-DE" sz="2000" dirty="0"/>
              <a:t>„Hierin wird die Wichtigkeit von Altkleiderspenden zur Finanzierung der ehrenamtlichen Arbeit des DRK betont. Gleichzeitig wird jedoch darauf verwiesen, dass letztlich jeder einzelne regionale DRK-Verband selbst darüber entscheide, was mit den gespendeten Altkleidern passiert – d. h. in welcher Form diese verwertet werden und wohin genau die daraus gewonnenen Erträge fließen.“</a:t>
            </a:r>
            <a:br>
              <a:rPr lang="de-DE" sz="2000" dirty="0"/>
            </a:br>
            <a:br>
              <a:rPr lang="de-DE" sz="2000" dirty="0"/>
            </a:br>
            <a:r>
              <a:rPr lang="de-DE" sz="2000" b="1" dirty="0"/>
              <a:t>Kommentar zur Entwicklungspolitik des DRK</a:t>
            </a:r>
            <a:br>
              <a:rPr lang="de-DE" sz="2000" dirty="0"/>
            </a:br>
            <a:br>
              <a:rPr lang="de-DE" sz="2000" dirty="0"/>
            </a:br>
            <a:r>
              <a:rPr lang="de-DE" sz="2000" dirty="0"/>
              <a:t>„Die Käufer von Altkleidern seien nicht identisch mit Nachfragern von neuer, im Inland gefertigter Kleidung. Außerdem bestehe erhöhter Bedarf an Änderungsschneidern.“</a:t>
            </a:r>
            <a:br>
              <a:rPr lang="de-DE" dirty="0"/>
            </a:br>
            <a:endParaRPr lang="de-DE" sz="1800" dirty="0"/>
          </a:p>
        </p:txBody>
      </p:sp>
      <p:sp>
        <p:nvSpPr>
          <p:cNvPr id="4" name="Textplatzhalter 3">
            <a:extLst>
              <a:ext uri="{FF2B5EF4-FFF2-40B4-BE49-F238E27FC236}">
                <a16:creationId xmlns:a16="http://schemas.microsoft.com/office/drawing/2014/main" id="{DDABA462-10A6-418E-97E6-132BDEA3CEA1}"/>
              </a:ext>
            </a:extLst>
          </p:cNvPr>
          <p:cNvSpPr>
            <a:spLocks noGrp="1"/>
          </p:cNvSpPr>
          <p:nvPr>
            <p:ph type="body" sz="quarter" idx="12"/>
          </p:nvPr>
        </p:nvSpPr>
        <p:spPr/>
        <p:txBody>
          <a:bodyPr/>
          <a:lstStyle/>
          <a:p>
            <a:r>
              <a:rPr lang="de-DE" dirty="0"/>
              <a:t>4. Die Lüge der Altkleiderspenden</a:t>
            </a:r>
          </a:p>
        </p:txBody>
      </p:sp>
    </p:spTree>
    <p:extLst>
      <p:ext uri="{BB962C8B-B14F-4D97-AF65-F5344CB8AC3E}">
        <p14:creationId xmlns:p14="http://schemas.microsoft.com/office/powerpoint/2010/main" val="4279880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A26FC-28D6-4DD5-8751-5D5E8C14139B}"/>
              </a:ext>
            </a:extLst>
          </p:cNvPr>
          <p:cNvSpPr>
            <a:spLocks noGrp="1"/>
          </p:cNvSpPr>
          <p:nvPr>
            <p:ph type="ctrTitle"/>
          </p:nvPr>
        </p:nvSpPr>
        <p:spPr/>
        <p:txBody>
          <a:bodyPr/>
          <a:lstStyle/>
          <a:p>
            <a:r>
              <a:rPr lang="de-DE" dirty="0"/>
              <a:t>5. Lösungsansätze</a:t>
            </a:r>
            <a:br>
              <a:rPr lang="de-DE" dirty="0"/>
            </a:br>
            <a:endParaRPr lang="de-DE" dirty="0"/>
          </a:p>
        </p:txBody>
      </p:sp>
      <p:sp>
        <p:nvSpPr>
          <p:cNvPr id="3" name="Untertitel 2">
            <a:extLst>
              <a:ext uri="{FF2B5EF4-FFF2-40B4-BE49-F238E27FC236}">
                <a16:creationId xmlns:a16="http://schemas.microsoft.com/office/drawing/2014/main" id="{62087399-C13A-40B1-B963-6E6AD234F7DE}"/>
              </a:ext>
            </a:extLst>
          </p:cNvPr>
          <p:cNvSpPr>
            <a:spLocks noGrp="1"/>
          </p:cNvSpPr>
          <p:nvPr>
            <p:ph type="subTitle" idx="1"/>
          </p:nvPr>
        </p:nvSpPr>
        <p:spPr/>
        <p:txBody>
          <a:bodyPr/>
          <a:lstStyle/>
          <a:p>
            <a:endParaRPr lang="de-DE" dirty="0"/>
          </a:p>
        </p:txBody>
      </p:sp>
      <p:sp>
        <p:nvSpPr>
          <p:cNvPr id="4" name="Textplatzhalter 3">
            <a:extLst>
              <a:ext uri="{FF2B5EF4-FFF2-40B4-BE49-F238E27FC236}">
                <a16:creationId xmlns:a16="http://schemas.microsoft.com/office/drawing/2014/main" id="{EDB8BE45-08C8-4959-8507-4FA5DE52D296}"/>
              </a:ext>
            </a:extLst>
          </p:cNvPr>
          <p:cNvSpPr>
            <a:spLocks noGrp="1"/>
          </p:cNvSpPr>
          <p:nvPr>
            <p:ph type="body" sz="quarter" idx="12"/>
          </p:nvPr>
        </p:nvSpPr>
        <p:spPr/>
        <p:txBody>
          <a:bodyPr/>
          <a:lstStyle/>
          <a:p>
            <a:endParaRPr lang="de-DE"/>
          </a:p>
        </p:txBody>
      </p:sp>
      <p:pic>
        <p:nvPicPr>
          <p:cNvPr id="6" name="Grafik 5">
            <a:extLst>
              <a:ext uri="{FF2B5EF4-FFF2-40B4-BE49-F238E27FC236}">
                <a16:creationId xmlns:a16="http://schemas.microsoft.com/office/drawing/2014/main" id="{0A3E8BE5-3E55-44BA-A639-90F6FC192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276872"/>
            <a:ext cx="4011855" cy="4020319"/>
          </a:xfrm>
          <a:prstGeom prst="rect">
            <a:avLst/>
          </a:prstGeom>
        </p:spPr>
      </p:pic>
    </p:spTree>
    <p:extLst>
      <p:ext uri="{BB962C8B-B14F-4D97-AF65-F5344CB8AC3E}">
        <p14:creationId xmlns:p14="http://schemas.microsoft.com/office/powerpoint/2010/main" val="248163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E0328-515F-4925-BB72-94EF0C23E96F}"/>
              </a:ext>
            </a:extLst>
          </p:cNvPr>
          <p:cNvSpPr>
            <a:spLocks noGrp="1"/>
          </p:cNvSpPr>
          <p:nvPr>
            <p:ph type="ctrTitle"/>
          </p:nvPr>
        </p:nvSpPr>
        <p:spPr>
          <a:xfrm>
            <a:off x="467544" y="1611432"/>
            <a:ext cx="8280920" cy="4913912"/>
          </a:xfrm>
        </p:spPr>
        <p:txBody>
          <a:bodyPr/>
          <a:lstStyle/>
          <a:p>
            <a:r>
              <a:rPr lang="de-DE" sz="2000" u="sng" dirty="0"/>
              <a:t>5.1 Siegel</a:t>
            </a:r>
            <a:br>
              <a:rPr lang="de-DE" sz="2000" u="sng" dirty="0"/>
            </a:br>
            <a:r>
              <a:rPr lang="de-DE" sz="2000" dirty="0"/>
              <a:t>	</a:t>
            </a:r>
            <a:r>
              <a:rPr lang="de-DE" sz="2000" u="sng" dirty="0"/>
              <a:t>5.1.1 Hochwertige Siegel</a:t>
            </a:r>
            <a:br>
              <a:rPr lang="de-DE" sz="2000" u="sng" dirty="0"/>
            </a:br>
            <a:br>
              <a:rPr lang="de-DE" sz="2000" dirty="0"/>
            </a:br>
            <a:r>
              <a:rPr lang="de-DE" sz="2000" b="1" dirty="0"/>
              <a:t>IVN Best (Internationaler Verband der Naturtextilwirtschaft)</a:t>
            </a:r>
            <a:br>
              <a:rPr lang="de-DE" sz="2000" b="1" dirty="0"/>
            </a:br>
            <a:br>
              <a:rPr lang="de-DE" sz="2000" dirty="0"/>
            </a:br>
            <a:r>
              <a:rPr lang="de-DE" sz="2000" dirty="0"/>
              <a:t>- Ökologisch strengste Siegel</a:t>
            </a:r>
            <a:br>
              <a:rPr lang="de-DE" sz="2000" dirty="0"/>
            </a:br>
            <a:r>
              <a:rPr lang="de-DE" sz="2000" dirty="0"/>
              <a:t>- Regulation der gesamten Produktions- und Handelskette: Anbau bis Endprodukt</a:t>
            </a:r>
            <a:br>
              <a:rPr lang="de-DE" sz="2000" dirty="0"/>
            </a:br>
            <a:r>
              <a:rPr lang="de-DE" sz="2000" dirty="0"/>
              <a:t>- </a:t>
            </a:r>
            <a:r>
              <a:rPr lang="de-DE" sz="2000" dirty="0" err="1"/>
              <a:t>Synthetikfasern</a:t>
            </a:r>
            <a:r>
              <a:rPr lang="de-DE" sz="2000" dirty="0"/>
              <a:t> ausgeschlossen</a:t>
            </a:r>
            <a:br>
              <a:rPr lang="de-DE" sz="2000" dirty="0"/>
            </a:br>
            <a:r>
              <a:rPr lang="de-DE" sz="2000" dirty="0"/>
              <a:t>- Verbote von Chemikalien mit Grenzwerten versehen (nur die Schädlichsten ausgeschlossen)</a:t>
            </a:r>
            <a:br>
              <a:rPr lang="de-DE" sz="2000" dirty="0"/>
            </a:br>
            <a:r>
              <a:rPr lang="de-DE" sz="2000" dirty="0"/>
              <a:t>- 100% biologisch abbaubar</a:t>
            </a:r>
            <a:br>
              <a:rPr lang="de-DE" sz="2000" dirty="0"/>
            </a:br>
            <a:br>
              <a:rPr lang="de-DE" dirty="0"/>
            </a:br>
            <a:br>
              <a:rPr lang="de-DE" dirty="0"/>
            </a:br>
            <a:endParaRPr lang="de-DE" sz="1800" dirty="0"/>
          </a:p>
        </p:txBody>
      </p:sp>
      <p:sp>
        <p:nvSpPr>
          <p:cNvPr id="4" name="Textplatzhalter 3">
            <a:extLst>
              <a:ext uri="{FF2B5EF4-FFF2-40B4-BE49-F238E27FC236}">
                <a16:creationId xmlns:a16="http://schemas.microsoft.com/office/drawing/2014/main" id="{06F857FF-9552-4FE7-B807-A37827484997}"/>
              </a:ext>
            </a:extLst>
          </p:cNvPr>
          <p:cNvSpPr>
            <a:spLocks noGrp="1"/>
          </p:cNvSpPr>
          <p:nvPr>
            <p:ph type="body" sz="quarter" idx="12"/>
          </p:nvPr>
        </p:nvSpPr>
        <p:spPr>
          <a:xfrm>
            <a:off x="467544" y="404665"/>
            <a:ext cx="8280920" cy="1206768"/>
          </a:xfrm>
        </p:spPr>
        <p:txBody>
          <a:bodyPr/>
          <a:lstStyle/>
          <a:p>
            <a:r>
              <a:rPr lang="de-DE"/>
              <a:t>5. Lösungsansätze</a:t>
            </a:r>
            <a:endParaRPr lang="de-DE" dirty="0"/>
          </a:p>
        </p:txBody>
      </p:sp>
      <p:pic>
        <p:nvPicPr>
          <p:cNvPr id="3" name="Grafik 2">
            <a:extLst>
              <a:ext uri="{FF2B5EF4-FFF2-40B4-BE49-F238E27FC236}">
                <a16:creationId xmlns:a16="http://schemas.microsoft.com/office/drawing/2014/main" id="{76DF0015-2745-49F2-BE11-BD824BC20175}"/>
              </a:ext>
            </a:extLst>
          </p:cNvPr>
          <p:cNvPicPr>
            <a:picLocks noChangeAspect="1"/>
          </p:cNvPicPr>
          <p:nvPr/>
        </p:nvPicPr>
        <p:blipFill>
          <a:blip r:embed="rId2"/>
          <a:stretch>
            <a:fillRect/>
          </a:stretch>
        </p:blipFill>
        <p:spPr>
          <a:xfrm>
            <a:off x="432457" y="2779719"/>
            <a:ext cx="8279086" cy="1298561"/>
          </a:xfrm>
          <a:prstGeom prst="rect">
            <a:avLst/>
          </a:prstGeom>
        </p:spPr>
      </p:pic>
      <p:pic>
        <p:nvPicPr>
          <p:cNvPr id="6" name="Grafik 5">
            <a:extLst>
              <a:ext uri="{FF2B5EF4-FFF2-40B4-BE49-F238E27FC236}">
                <a16:creationId xmlns:a16="http://schemas.microsoft.com/office/drawing/2014/main" id="{C5E9519F-55FE-4773-9D14-2C0DC4F9B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4398183"/>
            <a:ext cx="2880320" cy="2138971"/>
          </a:xfrm>
          <a:prstGeom prst="rect">
            <a:avLst/>
          </a:prstGeom>
        </p:spPr>
      </p:pic>
    </p:spTree>
    <p:extLst>
      <p:ext uri="{BB962C8B-B14F-4D97-AF65-F5344CB8AC3E}">
        <p14:creationId xmlns:p14="http://schemas.microsoft.com/office/powerpoint/2010/main" val="171801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1E1414-B962-42CC-97D6-4FC74FEBA7FE}"/>
              </a:ext>
            </a:extLst>
          </p:cNvPr>
          <p:cNvSpPr>
            <a:spLocks noGrp="1"/>
          </p:cNvSpPr>
          <p:nvPr>
            <p:ph type="ctrTitle"/>
          </p:nvPr>
        </p:nvSpPr>
        <p:spPr>
          <a:xfrm>
            <a:off x="467544" y="1611432"/>
            <a:ext cx="8280920" cy="4841903"/>
          </a:xfrm>
        </p:spPr>
        <p:txBody>
          <a:bodyPr/>
          <a:lstStyle/>
          <a:p>
            <a:br>
              <a:rPr lang="de-DE" sz="1800" b="1"/>
            </a:br>
            <a:r>
              <a:rPr lang="de-DE" sz="2000" b="1"/>
              <a:t>GOTS (Global Organic Textile Standards)</a:t>
            </a:r>
            <a:br>
              <a:rPr lang="de-DE" sz="2000" b="1"/>
            </a:br>
            <a:br>
              <a:rPr lang="de-DE" sz="2000"/>
            </a:br>
            <a:r>
              <a:rPr lang="de-DE" sz="2000"/>
              <a:t>- 70% Naturfasern und 30%Recyclingfasern</a:t>
            </a:r>
            <a:br>
              <a:rPr lang="de-DE" sz="2000"/>
            </a:br>
            <a:r>
              <a:rPr lang="de-DE" sz="2000"/>
              <a:t>- Regelung der gesamten Wertschöpfungskette (Anbau bis fertiges Produkt)</a:t>
            </a:r>
            <a:br>
              <a:rPr lang="de-DE" sz="2000"/>
            </a:br>
            <a:r>
              <a:rPr lang="de-DE" sz="2000"/>
              <a:t>- In der Produktion verbot von Detox-Chemikalien, aber keine Sicherstellung durch Tests</a:t>
            </a:r>
            <a:br>
              <a:rPr lang="de-DE" sz="2000"/>
            </a:br>
            <a:r>
              <a:rPr lang="de-DE" sz="2000"/>
              <a:t>- Grenzwerte sind vergleichsweise schwach</a:t>
            </a:r>
            <a:br>
              <a:rPr lang="de-DE" sz="2000"/>
            </a:br>
            <a:r>
              <a:rPr lang="de-DE" sz="2000"/>
              <a:t>- Standardüberarbeitung nur alle 3 Jahre</a:t>
            </a:r>
            <a:br>
              <a:rPr lang="de-DE" sz="2000"/>
            </a:br>
            <a:r>
              <a:rPr lang="de-DE" sz="2000"/>
              <a:t>- Durch Mischfasern (kaum zu recyclen) durch Recycling-Synthetik Kreislauffähigkeit eingeschränkt</a:t>
            </a:r>
            <a:endParaRPr lang="de-DE" sz="2000" dirty="0"/>
          </a:p>
        </p:txBody>
      </p:sp>
      <p:sp>
        <p:nvSpPr>
          <p:cNvPr id="4" name="Textplatzhalter 3">
            <a:extLst>
              <a:ext uri="{FF2B5EF4-FFF2-40B4-BE49-F238E27FC236}">
                <a16:creationId xmlns:a16="http://schemas.microsoft.com/office/drawing/2014/main" id="{C6D6A6B1-2B7B-45B1-AC67-D8C3E6C4A23C}"/>
              </a:ext>
            </a:extLst>
          </p:cNvPr>
          <p:cNvSpPr>
            <a:spLocks noGrp="1"/>
          </p:cNvSpPr>
          <p:nvPr>
            <p:ph type="body" sz="quarter" idx="12"/>
          </p:nvPr>
        </p:nvSpPr>
        <p:spPr>
          <a:xfrm>
            <a:off x="467544" y="404665"/>
            <a:ext cx="8280920" cy="1206768"/>
          </a:xfrm>
        </p:spPr>
        <p:txBody>
          <a:bodyPr/>
          <a:lstStyle/>
          <a:p>
            <a:r>
              <a:rPr lang="de-DE"/>
              <a:t>5.1.1 Hochwertige Siegel</a:t>
            </a:r>
            <a:endParaRPr lang="de-DE" dirty="0"/>
          </a:p>
        </p:txBody>
      </p:sp>
      <p:pic>
        <p:nvPicPr>
          <p:cNvPr id="7" name="Grafik 6">
            <a:extLst>
              <a:ext uri="{FF2B5EF4-FFF2-40B4-BE49-F238E27FC236}">
                <a16:creationId xmlns:a16="http://schemas.microsoft.com/office/drawing/2014/main" id="{0FAA0A98-AA8E-4D36-9313-67255E2B6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4725144"/>
            <a:ext cx="2808312" cy="1980966"/>
          </a:xfrm>
          <a:prstGeom prst="rect">
            <a:avLst/>
          </a:prstGeom>
        </p:spPr>
      </p:pic>
    </p:spTree>
    <p:extLst>
      <p:ext uri="{BB962C8B-B14F-4D97-AF65-F5344CB8AC3E}">
        <p14:creationId xmlns:p14="http://schemas.microsoft.com/office/powerpoint/2010/main" val="2485365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B91CCAA-F11E-4A7E-A0E4-B7DBC9F325E2}"/>
              </a:ext>
            </a:extLst>
          </p:cNvPr>
          <p:cNvSpPr>
            <a:spLocks noGrp="1"/>
          </p:cNvSpPr>
          <p:nvPr>
            <p:ph type="title"/>
          </p:nvPr>
        </p:nvSpPr>
        <p:spPr/>
        <p:txBody>
          <a:bodyPr/>
          <a:lstStyle/>
          <a:p>
            <a:r>
              <a:rPr lang="de-DE" dirty="0"/>
              <a:t>Inhaltsverzeichnis</a:t>
            </a:r>
          </a:p>
        </p:txBody>
      </p:sp>
      <p:sp>
        <p:nvSpPr>
          <p:cNvPr id="7" name="Inhaltsplatzhalter 6">
            <a:extLst>
              <a:ext uri="{FF2B5EF4-FFF2-40B4-BE49-F238E27FC236}">
                <a16:creationId xmlns:a16="http://schemas.microsoft.com/office/drawing/2014/main" id="{FC88E361-CD80-434B-85CC-035A67AF7882}"/>
              </a:ext>
            </a:extLst>
          </p:cNvPr>
          <p:cNvSpPr>
            <a:spLocks noGrp="1"/>
          </p:cNvSpPr>
          <p:nvPr>
            <p:ph idx="1"/>
          </p:nvPr>
        </p:nvSpPr>
        <p:spPr>
          <a:xfrm>
            <a:off x="637442" y="1844824"/>
            <a:ext cx="8119814" cy="4692179"/>
          </a:xfrm>
        </p:spPr>
        <p:txBody>
          <a:bodyPr/>
          <a:lstStyle/>
          <a:p>
            <a:pPr>
              <a:buAutoNum type="arabicPeriod"/>
            </a:pPr>
            <a:r>
              <a:rPr lang="de-DE" dirty="0"/>
              <a:t>Textilindustrie - allgemeine Einführung</a:t>
            </a:r>
          </a:p>
          <a:p>
            <a:pPr>
              <a:buAutoNum type="arabicPeriod"/>
            </a:pPr>
            <a:endParaRPr lang="de-DE" dirty="0"/>
          </a:p>
          <a:p>
            <a:pPr>
              <a:buFontTx/>
              <a:buAutoNum type="arabicPeriod"/>
            </a:pPr>
            <a:r>
              <a:rPr lang="de-DE" dirty="0"/>
              <a:t>Textilindustrie im Kontext der Nachhaltigkeit</a:t>
            </a:r>
          </a:p>
          <a:p>
            <a:pPr>
              <a:buFontTx/>
              <a:buAutoNum type="arabicPeriod"/>
            </a:pPr>
            <a:endParaRPr lang="de-DE" dirty="0"/>
          </a:p>
          <a:p>
            <a:pPr>
              <a:buFontTx/>
              <a:buAutoNum type="arabicPeriod"/>
            </a:pPr>
            <a:r>
              <a:rPr lang="de-DE" dirty="0"/>
              <a:t>Zahlen und Fakten</a:t>
            </a:r>
          </a:p>
          <a:p>
            <a:pPr>
              <a:buFontTx/>
              <a:buAutoNum type="arabicPeriod"/>
            </a:pPr>
            <a:endParaRPr lang="de-DE" dirty="0"/>
          </a:p>
          <a:p>
            <a:pPr>
              <a:buFontTx/>
              <a:buAutoNum type="arabicPeriod"/>
            </a:pPr>
            <a:r>
              <a:rPr lang="de-DE" dirty="0"/>
              <a:t>Die Lüge der Altkleiderspenden</a:t>
            </a:r>
          </a:p>
          <a:p>
            <a:pPr>
              <a:buFontTx/>
              <a:buAutoNum type="arabicPeriod"/>
            </a:pPr>
            <a:endParaRPr lang="de-DE" dirty="0"/>
          </a:p>
          <a:p>
            <a:pPr>
              <a:buFontTx/>
              <a:buAutoNum type="arabicPeriod"/>
            </a:pPr>
            <a:r>
              <a:rPr lang="de-DE" dirty="0"/>
              <a:t>Lösungsansätze</a:t>
            </a:r>
            <a:endParaRPr lang="en-GB" dirty="0"/>
          </a:p>
          <a:p>
            <a:pPr>
              <a:buFontTx/>
              <a:buAutoNum type="arabicPeriod"/>
            </a:pPr>
            <a:endParaRPr lang="de-DE" dirty="0"/>
          </a:p>
          <a:p>
            <a:pPr>
              <a:buFontTx/>
              <a:buAutoNum type="arabicPeriod"/>
            </a:pPr>
            <a:endParaRPr lang="de-DE" dirty="0"/>
          </a:p>
          <a:p>
            <a:pPr>
              <a:buFontTx/>
              <a:buAutoNum type="arabicPeriod"/>
            </a:pPr>
            <a:endParaRPr lang="de-DE" dirty="0"/>
          </a:p>
          <a:p>
            <a:pPr marL="0" indent="0"/>
            <a:endParaRPr lang="de-DE" dirty="0"/>
          </a:p>
          <a:p>
            <a:pPr marL="0" indent="0"/>
            <a:endParaRPr lang="de-DE" dirty="0"/>
          </a:p>
        </p:txBody>
      </p:sp>
    </p:spTree>
    <p:extLst>
      <p:ext uri="{BB962C8B-B14F-4D97-AF65-F5344CB8AC3E}">
        <p14:creationId xmlns:p14="http://schemas.microsoft.com/office/powerpoint/2010/main" val="2281774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1CB87-B7F7-4701-9B83-1F52D1509296}"/>
              </a:ext>
            </a:extLst>
          </p:cNvPr>
          <p:cNvSpPr>
            <a:spLocks noGrp="1"/>
          </p:cNvSpPr>
          <p:nvPr>
            <p:ph type="ctrTitle"/>
          </p:nvPr>
        </p:nvSpPr>
        <p:spPr>
          <a:xfrm>
            <a:off x="467544" y="1611432"/>
            <a:ext cx="8280920" cy="4697887"/>
          </a:xfrm>
        </p:spPr>
        <p:txBody>
          <a:bodyPr/>
          <a:lstStyle/>
          <a:p>
            <a:br>
              <a:rPr lang="de-DE" sz="2000" b="1" dirty="0"/>
            </a:br>
            <a:br>
              <a:rPr lang="de-DE" sz="2000" b="1" dirty="0"/>
            </a:br>
            <a:r>
              <a:rPr lang="de-DE" sz="2000" b="1" dirty="0"/>
              <a:t>Made in Green/</a:t>
            </a:r>
            <a:r>
              <a:rPr lang="de-DE" sz="2000" b="1" dirty="0" err="1"/>
              <a:t>Oeko</a:t>
            </a:r>
            <a:r>
              <a:rPr lang="de-DE" sz="2000" b="1" dirty="0"/>
              <a:t> Tex</a:t>
            </a:r>
            <a:br>
              <a:rPr lang="de-DE" sz="2000" b="1" dirty="0"/>
            </a:br>
            <a:br>
              <a:rPr lang="de-DE" sz="2000" dirty="0"/>
            </a:br>
            <a:r>
              <a:rPr lang="de-DE" sz="2000" dirty="0"/>
              <a:t>- Strenges Siegel durch Überprüfung des Chemikalienmanagement, Umweltmanagements und -leistung, Arbeitssicherheit, Soziale Verantwortung, Qualitätsmanagement nach dem „</a:t>
            </a:r>
            <a:r>
              <a:rPr lang="de-DE" sz="2000" dirty="0" err="1"/>
              <a:t>Sustainable</a:t>
            </a:r>
            <a:r>
              <a:rPr lang="de-DE" sz="2000" dirty="0"/>
              <a:t> Textile </a:t>
            </a:r>
            <a:r>
              <a:rPr lang="de-DE" sz="2000" dirty="0" err="1"/>
              <a:t>Production</a:t>
            </a:r>
            <a:r>
              <a:rPr lang="de-DE" sz="2000" dirty="0"/>
              <a:t>“</a:t>
            </a:r>
            <a:br>
              <a:rPr lang="de-DE" sz="2000" dirty="0"/>
            </a:br>
            <a:r>
              <a:rPr lang="de-DE" sz="2000" dirty="0"/>
              <a:t>- 100% schadstoffgeprüft</a:t>
            </a:r>
            <a:br>
              <a:rPr lang="de-DE" sz="2000" dirty="0"/>
            </a:br>
            <a:r>
              <a:rPr lang="de-DE" sz="2000" dirty="0"/>
              <a:t>- Chemikalien-Ausschluss-Liste </a:t>
            </a:r>
            <a:r>
              <a:rPr lang="de-DE" sz="2000" dirty="0" err="1"/>
              <a:t>detox</a:t>
            </a:r>
            <a:r>
              <a:rPr lang="de-DE" sz="2000" dirty="0"/>
              <a:t>-konform</a:t>
            </a:r>
            <a:br>
              <a:rPr lang="de-DE" sz="2000" dirty="0"/>
            </a:br>
            <a:r>
              <a:rPr lang="de-DE" sz="2000" dirty="0"/>
              <a:t>- Grenzwerte je nach Zielrichtung variabel (Babykleidung sehr streng)</a:t>
            </a:r>
            <a:br>
              <a:rPr lang="de-DE" sz="2000" dirty="0"/>
            </a:br>
            <a:r>
              <a:rPr lang="de-DE" sz="2000" dirty="0"/>
              <a:t>- Geschlossene Produktionskreisläufe</a:t>
            </a:r>
            <a:br>
              <a:rPr lang="de-DE" sz="2000" dirty="0"/>
            </a:br>
            <a:r>
              <a:rPr lang="de-DE" sz="2000" dirty="0"/>
              <a:t>- Durch Recycling- und Mischfasern eingeschränkte Kreislauffähigkeit</a:t>
            </a:r>
            <a:br>
              <a:rPr lang="de-DE" sz="1800" dirty="0"/>
            </a:br>
            <a:endParaRPr lang="de-DE" sz="1800" dirty="0"/>
          </a:p>
        </p:txBody>
      </p:sp>
      <p:sp>
        <p:nvSpPr>
          <p:cNvPr id="4" name="Textplatzhalter 3">
            <a:extLst>
              <a:ext uri="{FF2B5EF4-FFF2-40B4-BE49-F238E27FC236}">
                <a16:creationId xmlns:a16="http://schemas.microsoft.com/office/drawing/2014/main" id="{92296905-4901-4A9B-9863-ADAC6736D50C}"/>
              </a:ext>
            </a:extLst>
          </p:cNvPr>
          <p:cNvSpPr>
            <a:spLocks noGrp="1"/>
          </p:cNvSpPr>
          <p:nvPr>
            <p:ph type="body" sz="quarter" idx="12"/>
          </p:nvPr>
        </p:nvSpPr>
        <p:spPr/>
        <p:txBody>
          <a:bodyPr/>
          <a:lstStyle/>
          <a:p>
            <a:r>
              <a:rPr lang="de-DE" dirty="0"/>
              <a:t>5.1.1 Hochwertige Siegel</a:t>
            </a:r>
          </a:p>
        </p:txBody>
      </p:sp>
      <p:pic>
        <p:nvPicPr>
          <p:cNvPr id="5" name="Grafik 4">
            <a:extLst>
              <a:ext uri="{FF2B5EF4-FFF2-40B4-BE49-F238E27FC236}">
                <a16:creationId xmlns:a16="http://schemas.microsoft.com/office/drawing/2014/main" id="{E727B4B9-83B2-44FA-BEEB-9052B4717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702449"/>
            <a:ext cx="2448272" cy="1601956"/>
          </a:xfrm>
          <a:prstGeom prst="rect">
            <a:avLst/>
          </a:prstGeom>
        </p:spPr>
      </p:pic>
    </p:spTree>
    <p:extLst>
      <p:ext uri="{BB962C8B-B14F-4D97-AF65-F5344CB8AC3E}">
        <p14:creationId xmlns:p14="http://schemas.microsoft.com/office/powerpoint/2010/main" val="407450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52B9C-10C3-411A-8D39-0F66D50ACEF7}"/>
              </a:ext>
            </a:extLst>
          </p:cNvPr>
          <p:cNvSpPr>
            <a:spLocks noGrp="1"/>
          </p:cNvSpPr>
          <p:nvPr>
            <p:ph type="ctrTitle"/>
          </p:nvPr>
        </p:nvSpPr>
        <p:spPr>
          <a:xfrm>
            <a:off x="251520" y="1772817"/>
            <a:ext cx="8280920" cy="4541094"/>
          </a:xfrm>
        </p:spPr>
        <p:txBody>
          <a:bodyPr/>
          <a:lstStyle/>
          <a:p>
            <a:r>
              <a:rPr lang="de-DE" sz="2000" b="1" dirty="0"/>
              <a:t>Blauer Engel</a:t>
            </a:r>
            <a:br>
              <a:rPr lang="de-DE" sz="2000" dirty="0"/>
            </a:br>
            <a:br>
              <a:rPr lang="de-DE" sz="2000" dirty="0"/>
            </a:br>
            <a:r>
              <a:rPr lang="de-DE" sz="2000" dirty="0"/>
              <a:t>- Siegel des Umweltbundesamts</a:t>
            </a:r>
            <a:br>
              <a:rPr lang="de-DE" sz="2000" dirty="0"/>
            </a:br>
            <a:r>
              <a:rPr lang="de-DE" sz="2000" dirty="0"/>
              <a:t>- Recht hohen Umweltanspruch</a:t>
            </a:r>
            <a:br>
              <a:rPr lang="de-DE" sz="2000" dirty="0"/>
            </a:br>
            <a:r>
              <a:rPr lang="de-DE" sz="2000" dirty="0"/>
              <a:t>- Überprüfung des gesamten Produktionsprozesses</a:t>
            </a:r>
            <a:br>
              <a:rPr lang="de-DE" sz="2000" dirty="0"/>
            </a:br>
            <a:r>
              <a:rPr lang="de-DE" sz="2000" dirty="0"/>
              <a:t>- Umfassende Chemikalienregelung, Grenzwerte weniger streng einschränkt</a:t>
            </a:r>
            <a:br>
              <a:rPr lang="de-DE" sz="2000" dirty="0"/>
            </a:br>
            <a:r>
              <a:rPr lang="de-DE" sz="2000" dirty="0"/>
              <a:t>- Grenzwerte für Wasserverbrauch und Abwasser</a:t>
            </a:r>
            <a:br>
              <a:rPr lang="de-DE" sz="2000" dirty="0"/>
            </a:br>
            <a:r>
              <a:rPr lang="de-DE" sz="2000" dirty="0"/>
              <a:t>- Zertifiziert alles Recyclingfasern, dafür gezielte Wiederverwendungskriterien</a:t>
            </a:r>
            <a:br>
              <a:rPr lang="de-DE" sz="1800" dirty="0"/>
            </a:br>
            <a:endParaRPr lang="de-DE" sz="1800" dirty="0"/>
          </a:p>
        </p:txBody>
      </p:sp>
      <p:sp>
        <p:nvSpPr>
          <p:cNvPr id="4" name="Textplatzhalter 3">
            <a:extLst>
              <a:ext uri="{FF2B5EF4-FFF2-40B4-BE49-F238E27FC236}">
                <a16:creationId xmlns:a16="http://schemas.microsoft.com/office/drawing/2014/main" id="{35069864-006D-4C3B-89E4-0BB497FB3414}"/>
              </a:ext>
            </a:extLst>
          </p:cNvPr>
          <p:cNvSpPr>
            <a:spLocks noGrp="1"/>
          </p:cNvSpPr>
          <p:nvPr>
            <p:ph type="body" sz="quarter" idx="12"/>
          </p:nvPr>
        </p:nvSpPr>
        <p:spPr/>
        <p:txBody>
          <a:bodyPr/>
          <a:lstStyle/>
          <a:p>
            <a:r>
              <a:rPr lang="de-DE" dirty="0"/>
              <a:t>5.1.2 Mittelwertige Siegel </a:t>
            </a:r>
          </a:p>
        </p:txBody>
      </p:sp>
      <p:pic>
        <p:nvPicPr>
          <p:cNvPr id="6" name="Grafik 5">
            <a:extLst>
              <a:ext uri="{FF2B5EF4-FFF2-40B4-BE49-F238E27FC236}">
                <a16:creationId xmlns:a16="http://schemas.microsoft.com/office/drawing/2014/main" id="{FC301D47-DC66-4BC9-B2F3-3C3CA8696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509120"/>
            <a:ext cx="2376264" cy="1557551"/>
          </a:xfrm>
          <a:prstGeom prst="rect">
            <a:avLst/>
          </a:prstGeom>
        </p:spPr>
      </p:pic>
    </p:spTree>
    <p:extLst>
      <p:ext uri="{BB962C8B-B14F-4D97-AF65-F5344CB8AC3E}">
        <p14:creationId xmlns:p14="http://schemas.microsoft.com/office/powerpoint/2010/main" val="428728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8BD19-A850-4E2B-9EF3-A8C307B6A0CF}"/>
              </a:ext>
            </a:extLst>
          </p:cNvPr>
          <p:cNvSpPr>
            <a:spLocks noGrp="1"/>
          </p:cNvSpPr>
          <p:nvPr>
            <p:ph type="ctrTitle"/>
          </p:nvPr>
        </p:nvSpPr>
        <p:spPr>
          <a:xfrm>
            <a:off x="467544" y="1772816"/>
            <a:ext cx="8280920" cy="2736303"/>
          </a:xfrm>
        </p:spPr>
        <p:txBody>
          <a:bodyPr/>
          <a:lstStyle/>
          <a:p>
            <a:r>
              <a:rPr lang="de-DE" sz="2000" b="1" dirty="0" err="1"/>
              <a:t>Bluesign</a:t>
            </a:r>
            <a:br>
              <a:rPr lang="de-DE" sz="2000" dirty="0"/>
            </a:br>
            <a:br>
              <a:rPr lang="de-DE" sz="2000" dirty="0"/>
            </a:br>
            <a:r>
              <a:rPr lang="de-DE" sz="2000" dirty="0"/>
              <a:t>- Umfassende Regelung der gesamten Herstellungskette, sogar Chemieindustrie</a:t>
            </a:r>
            <a:br>
              <a:rPr lang="de-DE" sz="2000" dirty="0"/>
            </a:br>
            <a:r>
              <a:rPr lang="de-DE" sz="2000" dirty="0"/>
              <a:t>- Zertifiziert alle Textilarten</a:t>
            </a:r>
            <a:br>
              <a:rPr lang="de-DE" sz="2000" dirty="0"/>
            </a:br>
            <a:r>
              <a:rPr lang="de-DE" sz="2000" dirty="0"/>
              <a:t>- Standard Positiv- und Negativliste</a:t>
            </a:r>
            <a:br>
              <a:rPr lang="de-DE" sz="2000" dirty="0"/>
            </a:br>
            <a:r>
              <a:rPr lang="de-DE" sz="2000" dirty="0"/>
              <a:t>- Regulierung hunderter Chemikalien, Detox-Chemikalien werden ausgeschlossen</a:t>
            </a:r>
            <a:br>
              <a:rPr lang="de-DE" sz="2000" dirty="0"/>
            </a:br>
            <a:r>
              <a:rPr lang="de-DE" sz="2000" dirty="0"/>
              <a:t>- Keine Grenzwerte oder Abwassertests</a:t>
            </a:r>
            <a:br>
              <a:rPr lang="de-DE" sz="2000" dirty="0"/>
            </a:br>
            <a:r>
              <a:rPr lang="de-DE" sz="2000" dirty="0"/>
              <a:t>- Gefährliche Chemikalien im Endprodukt mit Grenzwerten versehen</a:t>
            </a:r>
            <a:br>
              <a:rPr lang="de-DE" sz="2000" dirty="0"/>
            </a:br>
            <a:r>
              <a:rPr lang="de-DE" sz="2000" dirty="0"/>
              <a:t>- Auf Recyclingfähigkeit teilweise anwendbar</a:t>
            </a:r>
            <a:br>
              <a:rPr lang="de-DE" sz="1800" dirty="0"/>
            </a:br>
            <a:endParaRPr lang="de-DE" sz="1800" dirty="0"/>
          </a:p>
        </p:txBody>
      </p:sp>
      <p:sp>
        <p:nvSpPr>
          <p:cNvPr id="4" name="Textplatzhalter 3">
            <a:extLst>
              <a:ext uri="{FF2B5EF4-FFF2-40B4-BE49-F238E27FC236}">
                <a16:creationId xmlns:a16="http://schemas.microsoft.com/office/drawing/2014/main" id="{1A18548B-AB43-45F8-AB98-A4A9AD1C7052}"/>
              </a:ext>
            </a:extLst>
          </p:cNvPr>
          <p:cNvSpPr>
            <a:spLocks noGrp="1"/>
          </p:cNvSpPr>
          <p:nvPr>
            <p:ph type="body" sz="quarter" idx="12"/>
          </p:nvPr>
        </p:nvSpPr>
        <p:spPr/>
        <p:txBody>
          <a:bodyPr/>
          <a:lstStyle/>
          <a:p>
            <a:r>
              <a:rPr lang="de-DE" dirty="0"/>
              <a:t>5.1.2 Mittelwertige Siegel</a:t>
            </a:r>
          </a:p>
        </p:txBody>
      </p:sp>
      <p:pic>
        <p:nvPicPr>
          <p:cNvPr id="6" name="Grafik 5">
            <a:extLst>
              <a:ext uri="{FF2B5EF4-FFF2-40B4-BE49-F238E27FC236}">
                <a16:creationId xmlns:a16="http://schemas.microsoft.com/office/drawing/2014/main" id="{4836DBEB-F09D-4D98-8B9C-C9ED10B0D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4725144"/>
            <a:ext cx="2302784" cy="1535189"/>
          </a:xfrm>
          <a:prstGeom prst="rect">
            <a:avLst/>
          </a:prstGeom>
        </p:spPr>
      </p:pic>
    </p:spTree>
    <p:extLst>
      <p:ext uri="{BB962C8B-B14F-4D97-AF65-F5344CB8AC3E}">
        <p14:creationId xmlns:p14="http://schemas.microsoft.com/office/powerpoint/2010/main" val="2734954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66006-6F83-4E4B-9C65-8EB20E91EAB1}"/>
              </a:ext>
            </a:extLst>
          </p:cNvPr>
          <p:cNvSpPr>
            <a:spLocks noGrp="1"/>
          </p:cNvSpPr>
          <p:nvPr>
            <p:ph type="ctrTitle"/>
          </p:nvPr>
        </p:nvSpPr>
        <p:spPr>
          <a:xfrm>
            <a:off x="467544" y="1611432"/>
            <a:ext cx="8280920" cy="4697888"/>
          </a:xfrm>
        </p:spPr>
        <p:txBody>
          <a:bodyPr/>
          <a:lstStyle/>
          <a:p>
            <a:r>
              <a:rPr lang="de-DE" sz="2000" b="1" dirty="0" err="1"/>
              <a:t>Cradle</a:t>
            </a:r>
            <a:r>
              <a:rPr lang="de-DE" sz="2000" b="1" dirty="0"/>
              <a:t> to </a:t>
            </a:r>
            <a:r>
              <a:rPr lang="de-DE" sz="2000" b="1" dirty="0" err="1"/>
              <a:t>Cradle</a:t>
            </a:r>
            <a:r>
              <a:rPr lang="de-DE" sz="2000" b="1" dirty="0"/>
              <a:t> (Wiege zu Wiege)</a:t>
            </a:r>
            <a:br>
              <a:rPr lang="de-DE" sz="2000" dirty="0"/>
            </a:br>
            <a:br>
              <a:rPr lang="de-DE" sz="2000" dirty="0"/>
            </a:br>
            <a:br>
              <a:rPr lang="de-DE" sz="2000" dirty="0"/>
            </a:br>
            <a:r>
              <a:rPr lang="de-DE" sz="2000" dirty="0"/>
              <a:t>- Zentraler Gedanke: Kreislauffähigkeit</a:t>
            </a:r>
            <a:br>
              <a:rPr lang="de-DE" sz="2000" dirty="0"/>
            </a:br>
            <a:r>
              <a:rPr lang="de-DE" sz="2000" dirty="0"/>
              <a:t>- Bewertete Kategorien: Materialgesundheit, Wiederverwendung, erneuerbare Energien, soziale -  Fairness und Wasser</a:t>
            </a:r>
            <a:br>
              <a:rPr lang="de-DE" sz="2000" dirty="0"/>
            </a:br>
            <a:r>
              <a:rPr lang="de-DE" sz="2000" dirty="0"/>
              <a:t>- Umweltsicher, gesundheitlich unbedenklich, kreislauffähig</a:t>
            </a:r>
            <a:br>
              <a:rPr lang="de-DE" sz="2000" dirty="0"/>
            </a:br>
            <a:r>
              <a:rPr lang="de-DE" sz="2000" dirty="0"/>
              <a:t>- Limitierte Liste ausgeschlossener Chemikalien </a:t>
            </a:r>
            <a:br>
              <a:rPr lang="de-DE" sz="2000" dirty="0"/>
            </a:br>
            <a:r>
              <a:rPr lang="de-DE" sz="2000" dirty="0"/>
              <a:t>- Zertifizierungsstufen</a:t>
            </a:r>
            <a:br>
              <a:rPr lang="de-DE" sz="2000" dirty="0"/>
            </a:br>
            <a:r>
              <a:rPr lang="de-DE" sz="2000" dirty="0"/>
              <a:t>- Hohe Zertifizierungsstufe (Gold): Ausschluss toxikologischer Chemikalien</a:t>
            </a:r>
            <a:br>
              <a:rPr lang="de-DE" sz="2000" dirty="0"/>
            </a:br>
            <a:r>
              <a:rPr lang="de-DE" sz="2000" dirty="0"/>
              <a:t>- Niedrige Zertifizierungsstufe (Basic): Noch schädliche Chemikalien</a:t>
            </a:r>
            <a:br>
              <a:rPr lang="de-DE" sz="2000" dirty="0"/>
            </a:br>
            <a:r>
              <a:rPr lang="de-DE" sz="2000" dirty="0"/>
              <a:t>- Bei hohen Zertifizierungsstufen biologisch und technisch abbaubar</a:t>
            </a:r>
            <a:br>
              <a:rPr lang="de-DE" sz="1800" dirty="0"/>
            </a:br>
            <a:endParaRPr lang="de-DE" sz="1800" dirty="0"/>
          </a:p>
        </p:txBody>
      </p:sp>
      <p:sp>
        <p:nvSpPr>
          <p:cNvPr id="4" name="Textplatzhalter 3">
            <a:extLst>
              <a:ext uri="{FF2B5EF4-FFF2-40B4-BE49-F238E27FC236}">
                <a16:creationId xmlns:a16="http://schemas.microsoft.com/office/drawing/2014/main" id="{6178030D-E2F0-4A62-B28F-D825AAA8E722}"/>
              </a:ext>
            </a:extLst>
          </p:cNvPr>
          <p:cNvSpPr>
            <a:spLocks noGrp="1"/>
          </p:cNvSpPr>
          <p:nvPr>
            <p:ph type="body" sz="quarter" idx="12"/>
          </p:nvPr>
        </p:nvSpPr>
        <p:spPr/>
        <p:txBody>
          <a:bodyPr/>
          <a:lstStyle/>
          <a:p>
            <a:r>
              <a:rPr lang="de-DE" dirty="0"/>
              <a:t>5.1.2 Mittelwertige Siegel</a:t>
            </a:r>
          </a:p>
        </p:txBody>
      </p:sp>
      <p:pic>
        <p:nvPicPr>
          <p:cNvPr id="6" name="Grafik 5">
            <a:extLst>
              <a:ext uri="{FF2B5EF4-FFF2-40B4-BE49-F238E27FC236}">
                <a16:creationId xmlns:a16="http://schemas.microsoft.com/office/drawing/2014/main" id="{1B464575-15FE-487C-B24E-C1987E271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268760"/>
            <a:ext cx="2376264" cy="1641233"/>
          </a:xfrm>
          <a:prstGeom prst="rect">
            <a:avLst/>
          </a:prstGeom>
        </p:spPr>
      </p:pic>
    </p:spTree>
    <p:extLst>
      <p:ext uri="{BB962C8B-B14F-4D97-AF65-F5344CB8AC3E}">
        <p14:creationId xmlns:p14="http://schemas.microsoft.com/office/powerpoint/2010/main" val="3147929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07E4C-2CEC-449B-8F3C-C99217F5AF65}"/>
              </a:ext>
            </a:extLst>
          </p:cNvPr>
          <p:cNvSpPr>
            <a:spLocks noGrp="1"/>
          </p:cNvSpPr>
          <p:nvPr>
            <p:ph type="ctrTitle"/>
          </p:nvPr>
        </p:nvSpPr>
        <p:spPr/>
        <p:txBody>
          <a:bodyPr/>
          <a:lstStyle/>
          <a:p>
            <a:r>
              <a:rPr lang="de-DE" sz="2000" b="1" dirty="0"/>
              <a:t>EU-</a:t>
            </a:r>
            <a:r>
              <a:rPr lang="de-DE" sz="2000" b="1" dirty="0" err="1"/>
              <a:t>Ecolabel</a:t>
            </a:r>
            <a:br>
              <a:rPr lang="de-DE" sz="2000" b="1" dirty="0"/>
            </a:br>
            <a:br>
              <a:rPr lang="de-DE" sz="2000" dirty="0"/>
            </a:br>
            <a:r>
              <a:rPr lang="de-DE" sz="2000" dirty="0"/>
              <a:t>- Eher massentaugliches Label</a:t>
            </a:r>
            <a:br>
              <a:rPr lang="de-DE" sz="2000" dirty="0"/>
            </a:br>
            <a:r>
              <a:rPr lang="de-DE" sz="2000" dirty="0"/>
              <a:t>- Gesundheits- und umweltschädliche Substanzen begrenzter, Wasser- und Luftverschmutzung  reduzierter</a:t>
            </a:r>
            <a:br>
              <a:rPr lang="de-DE" sz="2000" dirty="0"/>
            </a:br>
            <a:br>
              <a:rPr lang="de-DE" sz="2000" dirty="0"/>
            </a:br>
            <a:br>
              <a:rPr lang="de-DE" sz="2000" dirty="0"/>
            </a:br>
            <a:br>
              <a:rPr lang="de-DE" sz="2000" dirty="0"/>
            </a:br>
            <a:br>
              <a:rPr lang="de-DE" sz="2000" dirty="0"/>
            </a:br>
            <a:r>
              <a:rPr lang="de-DE" sz="2000" dirty="0"/>
              <a:t>- Liste verbotener Chemikalien umfangreich, Grenzwerte schwach</a:t>
            </a:r>
            <a:br>
              <a:rPr lang="de-DE" sz="2000" dirty="0"/>
            </a:br>
            <a:r>
              <a:rPr lang="de-DE" sz="2000" dirty="0"/>
              <a:t>- Grenzwerte für Wasserverbrauch und Abwasser</a:t>
            </a:r>
            <a:br>
              <a:rPr lang="de-DE" sz="2000" dirty="0"/>
            </a:br>
            <a:r>
              <a:rPr lang="de-DE" sz="2000" dirty="0"/>
              <a:t>- Analysen für Endprodukte nicht vorgeschrieben</a:t>
            </a:r>
            <a:br>
              <a:rPr lang="de-DE" sz="2000" dirty="0"/>
            </a:br>
            <a:r>
              <a:rPr lang="de-DE" sz="2000" dirty="0"/>
              <a:t>- Zulassung aller Art Recyclingfasern, auf toxische Chemikalien soll verzichtet werden</a:t>
            </a:r>
            <a:br>
              <a:rPr lang="de-DE" sz="2000" dirty="0"/>
            </a:br>
            <a:r>
              <a:rPr lang="de-DE" sz="2000" dirty="0"/>
              <a:t>- Kreislauffähigkeit beschränkt gewährleistet</a:t>
            </a:r>
            <a:br>
              <a:rPr lang="de-DE" sz="1800" dirty="0"/>
            </a:br>
            <a:endParaRPr lang="de-DE" sz="1800" dirty="0"/>
          </a:p>
        </p:txBody>
      </p:sp>
      <p:sp>
        <p:nvSpPr>
          <p:cNvPr id="4" name="Textplatzhalter 3">
            <a:extLst>
              <a:ext uri="{FF2B5EF4-FFF2-40B4-BE49-F238E27FC236}">
                <a16:creationId xmlns:a16="http://schemas.microsoft.com/office/drawing/2014/main" id="{FECE57C1-AAB1-4A8E-B0B9-C1B0D2816D1F}"/>
              </a:ext>
            </a:extLst>
          </p:cNvPr>
          <p:cNvSpPr>
            <a:spLocks noGrp="1"/>
          </p:cNvSpPr>
          <p:nvPr>
            <p:ph type="body" sz="quarter" idx="12"/>
          </p:nvPr>
        </p:nvSpPr>
        <p:spPr/>
        <p:txBody>
          <a:bodyPr/>
          <a:lstStyle/>
          <a:p>
            <a:r>
              <a:rPr lang="de-DE" dirty="0"/>
              <a:t>5.1.2 Mittelwertige Siegel</a:t>
            </a:r>
          </a:p>
        </p:txBody>
      </p:sp>
      <p:pic>
        <p:nvPicPr>
          <p:cNvPr id="6" name="Grafik 5">
            <a:extLst>
              <a:ext uri="{FF2B5EF4-FFF2-40B4-BE49-F238E27FC236}">
                <a16:creationId xmlns:a16="http://schemas.microsoft.com/office/drawing/2014/main" id="{0F530351-CACF-4117-B945-32C2E76CD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924944"/>
            <a:ext cx="2160240" cy="1413491"/>
          </a:xfrm>
          <a:prstGeom prst="rect">
            <a:avLst/>
          </a:prstGeom>
        </p:spPr>
      </p:pic>
    </p:spTree>
    <p:extLst>
      <p:ext uri="{BB962C8B-B14F-4D97-AF65-F5344CB8AC3E}">
        <p14:creationId xmlns:p14="http://schemas.microsoft.com/office/powerpoint/2010/main" val="2289810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ADA92A-3F53-47DE-B9A9-FD0A027B99E4}"/>
              </a:ext>
            </a:extLst>
          </p:cNvPr>
          <p:cNvSpPr>
            <a:spLocks noGrp="1"/>
          </p:cNvSpPr>
          <p:nvPr>
            <p:ph type="ctrTitle"/>
          </p:nvPr>
        </p:nvSpPr>
        <p:spPr/>
        <p:txBody>
          <a:bodyPr/>
          <a:lstStyle/>
          <a:p>
            <a:r>
              <a:rPr lang="de-DE" sz="2000" b="1" dirty="0" err="1"/>
              <a:t>Oeko</a:t>
            </a:r>
            <a:r>
              <a:rPr lang="de-DE" sz="2000" b="1" dirty="0"/>
              <a:t>-Tex Standard 100</a:t>
            </a:r>
            <a:br>
              <a:rPr lang="de-DE" sz="2000" b="1" dirty="0"/>
            </a:br>
            <a:br>
              <a:rPr lang="de-DE" sz="2000" dirty="0"/>
            </a:br>
            <a:r>
              <a:rPr lang="de-DE" sz="2000" dirty="0"/>
              <a:t>- Am weitesten verbreitete Label</a:t>
            </a:r>
            <a:br>
              <a:rPr lang="de-DE" sz="2000" dirty="0"/>
            </a:br>
            <a:r>
              <a:rPr lang="de-DE" sz="2000" dirty="0"/>
              <a:t>- Prüft ausschließlich auf Schadstoffrückstände im Endprodukt</a:t>
            </a:r>
            <a:br>
              <a:rPr lang="de-DE" sz="2000" dirty="0"/>
            </a:br>
            <a:r>
              <a:rPr lang="de-DE" sz="2000" dirty="0"/>
              <a:t>- Unterschiedlich streng bei den Chemikalienmengen je nach Produktklasse</a:t>
            </a:r>
            <a:br>
              <a:rPr lang="de-DE" sz="2000" dirty="0"/>
            </a:br>
            <a:r>
              <a:rPr lang="de-DE" sz="2000" dirty="0"/>
              <a:t>- Chemikalienanforderungen weiter gestiegen: 10 von 11 Detoxchemikalien verboten, einige weiter Substanzgruppen auch, ABER nur im Endprodukt</a:t>
            </a:r>
            <a:br>
              <a:rPr lang="de-DE" sz="2000" dirty="0"/>
            </a:br>
            <a:r>
              <a:rPr lang="de-DE" sz="2000" dirty="0"/>
              <a:t>- Zertifizierung auch von schlecht zu recycelnden Mischfasern</a:t>
            </a:r>
            <a:br>
              <a:rPr lang="de-DE" sz="1800" dirty="0"/>
            </a:br>
            <a:endParaRPr lang="de-DE" sz="1800" dirty="0"/>
          </a:p>
        </p:txBody>
      </p:sp>
      <p:sp>
        <p:nvSpPr>
          <p:cNvPr id="4" name="Textplatzhalter 3">
            <a:extLst>
              <a:ext uri="{FF2B5EF4-FFF2-40B4-BE49-F238E27FC236}">
                <a16:creationId xmlns:a16="http://schemas.microsoft.com/office/drawing/2014/main" id="{49CC71E7-554E-4422-87EB-BA95D2F431AF}"/>
              </a:ext>
            </a:extLst>
          </p:cNvPr>
          <p:cNvSpPr>
            <a:spLocks noGrp="1"/>
          </p:cNvSpPr>
          <p:nvPr>
            <p:ph type="body" sz="quarter" idx="12"/>
          </p:nvPr>
        </p:nvSpPr>
        <p:spPr/>
        <p:txBody>
          <a:bodyPr/>
          <a:lstStyle/>
          <a:p>
            <a:r>
              <a:rPr lang="de-DE" dirty="0"/>
              <a:t>5.1.3 Minderwertige Siegel</a:t>
            </a:r>
          </a:p>
        </p:txBody>
      </p:sp>
      <p:pic>
        <p:nvPicPr>
          <p:cNvPr id="6" name="Grafik 5">
            <a:extLst>
              <a:ext uri="{FF2B5EF4-FFF2-40B4-BE49-F238E27FC236}">
                <a16:creationId xmlns:a16="http://schemas.microsoft.com/office/drawing/2014/main" id="{91D029C9-2584-4AF1-B73B-B75CC67E0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426" y="4437112"/>
            <a:ext cx="2751155" cy="1852593"/>
          </a:xfrm>
          <a:prstGeom prst="rect">
            <a:avLst/>
          </a:prstGeom>
        </p:spPr>
      </p:pic>
    </p:spTree>
    <p:extLst>
      <p:ext uri="{BB962C8B-B14F-4D97-AF65-F5344CB8AC3E}">
        <p14:creationId xmlns:p14="http://schemas.microsoft.com/office/powerpoint/2010/main" val="42685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D20C3-405C-47A6-821C-609969F40D2A}"/>
              </a:ext>
            </a:extLst>
          </p:cNvPr>
          <p:cNvSpPr>
            <a:spLocks noGrp="1"/>
          </p:cNvSpPr>
          <p:nvPr>
            <p:ph type="ctrTitle"/>
          </p:nvPr>
        </p:nvSpPr>
        <p:spPr>
          <a:xfrm>
            <a:off x="323528" y="1611432"/>
            <a:ext cx="8424936" cy="5057928"/>
          </a:xfrm>
        </p:spPr>
        <p:txBody>
          <a:bodyPr/>
          <a:lstStyle/>
          <a:p>
            <a:pPr lvl="0"/>
            <a:r>
              <a:rPr lang="de-DE" sz="1800" dirty="0"/>
              <a:t>+	Vorhandene Kleidungsstücke neu entdecken und durch neue Kombinationen neue 	Looks kreieren</a:t>
            </a:r>
            <a:br>
              <a:rPr lang="de-DE" sz="1800" dirty="0"/>
            </a:br>
            <a:r>
              <a:rPr lang="de-DE" sz="1800" dirty="0"/>
              <a:t>+	Kaputte Kleidungsstücke reparieren oder Schuhmacher und Änderungsschneidereien 	nutzen und zusätzlich Kleingewerbe unterstützen</a:t>
            </a:r>
            <a:br>
              <a:rPr lang="de-DE" sz="1800" dirty="0"/>
            </a:br>
            <a:r>
              <a:rPr lang="de-DE" sz="1800" dirty="0"/>
              <a:t>+ 	Upcycling: Umgestaltung alter Sachen: </a:t>
            </a:r>
            <a:r>
              <a:rPr lang="de-DE" sz="1800" dirty="0" err="1"/>
              <a:t>Bartiken</a:t>
            </a:r>
            <a:r>
              <a:rPr lang="de-DE" sz="1800" dirty="0"/>
              <a:t>, Siebdruck oder selbst zu Schere und 	Nadel greifen</a:t>
            </a:r>
            <a:br>
              <a:rPr lang="de-DE" sz="1800" dirty="0"/>
            </a:br>
            <a:r>
              <a:rPr lang="de-DE" sz="1800" dirty="0"/>
              <a:t>+	Schenke alten ausgetragenen Kleidungsstücken ein zweites Leben: Second-Hand 	Läden, Oxfam, Flohmärkte, Kleiderkammern, Sammelstellen oder Obdachlosen- und 	</a:t>
            </a:r>
            <a:r>
              <a:rPr lang="de-DE" sz="1800" dirty="0" err="1"/>
              <a:t>Geflüchtetenhäuser</a:t>
            </a:r>
            <a:r>
              <a:rPr lang="de-DE" sz="1800" dirty="0"/>
              <a:t> bieten die Möglichkeit</a:t>
            </a:r>
            <a:br>
              <a:rPr lang="de-DE" sz="1800" dirty="0"/>
            </a:br>
            <a:r>
              <a:rPr lang="de-DE" sz="1800" dirty="0"/>
              <a:t>Falls neue Kleidung nötig:</a:t>
            </a:r>
            <a:br>
              <a:rPr lang="de-DE" sz="1800" dirty="0"/>
            </a:br>
            <a:r>
              <a:rPr lang="de-DE" sz="1800" dirty="0"/>
              <a:t>+	Second-Hand Läden und Flohmärkte sind wertvolle Fundgruben</a:t>
            </a:r>
            <a:br>
              <a:rPr lang="de-DE" sz="1800" dirty="0"/>
            </a:br>
            <a:r>
              <a:rPr lang="de-DE" sz="1800" dirty="0"/>
              <a:t>+	Organisieren einer Tauschparty: Ohne Geld und Ressourcen können Schrankhüter 	neue Besitzer*Innen finden</a:t>
            </a:r>
            <a:br>
              <a:rPr lang="de-DE" sz="1800" dirty="0"/>
            </a:br>
            <a:r>
              <a:rPr lang="de-DE" sz="1800" dirty="0"/>
              <a:t>+	Leihboutiquen und Mode-Bibliotheken</a:t>
            </a:r>
            <a:br>
              <a:rPr lang="de-DE" sz="1800" dirty="0"/>
            </a:br>
            <a:r>
              <a:rPr lang="de-DE" sz="1800" dirty="0"/>
              <a:t>		Kleidungs-Abo: Jeden Monat ein Paket mit geliehen Trend- und 				Designerteilen, die an den Stil der Besteller*In angepasst werden</a:t>
            </a:r>
            <a:br>
              <a:rPr lang="de-DE" sz="1800" dirty="0"/>
            </a:br>
            <a:r>
              <a:rPr lang="de-DE" sz="1800" dirty="0"/>
              <a:t>+	Weniger und bewusst kaufen</a:t>
            </a:r>
            <a:br>
              <a:rPr lang="de-DE" sz="1800" dirty="0"/>
            </a:br>
            <a:r>
              <a:rPr lang="de-DE" sz="1800" dirty="0"/>
              <a:t>+	</a:t>
            </a:r>
            <a:r>
              <a:rPr lang="de-DE" sz="1800" b="1" dirty="0"/>
              <a:t>Macht euch frei von dem Modediktat und entwickelt einen eigenen Stil</a:t>
            </a:r>
            <a:br>
              <a:rPr lang="de-DE" sz="1800" dirty="0"/>
            </a:br>
            <a:endParaRPr lang="de-DE" sz="1800" dirty="0"/>
          </a:p>
        </p:txBody>
      </p:sp>
      <p:sp>
        <p:nvSpPr>
          <p:cNvPr id="4" name="Textplatzhalter 3">
            <a:extLst>
              <a:ext uri="{FF2B5EF4-FFF2-40B4-BE49-F238E27FC236}">
                <a16:creationId xmlns:a16="http://schemas.microsoft.com/office/drawing/2014/main" id="{70FA8C66-3C61-4B72-BB1E-9AF987AC860F}"/>
              </a:ext>
            </a:extLst>
          </p:cNvPr>
          <p:cNvSpPr>
            <a:spLocks noGrp="1"/>
          </p:cNvSpPr>
          <p:nvPr>
            <p:ph type="body" sz="quarter" idx="12"/>
          </p:nvPr>
        </p:nvSpPr>
        <p:spPr/>
        <p:txBody>
          <a:bodyPr/>
          <a:lstStyle/>
          <a:p>
            <a:r>
              <a:rPr lang="de-DE" dirty="0"/>
              <a:t>5.2. Individuelle Lösungsansätze</a:t>
            </a:r>
          </a:p>
        </p:txBody>
      </p:sp>
    </p:spTree>
    <p:extLst>
      <p:ext uri="{BB962C8B-B14F-4D97-AF65-F5344CB8AC3E}">
        <p14:creationId xmlns:p14="http://schemas.microsoft.com/office/powerpoint/2010/main" val="205067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7207F-C295-4A5A-B6E0-F9D2E7292E61}"/>
              </a:ext>
            </a:extLst>
          </p:cNvPr>
          <p:cNvSpPr>
            <a:spLocks noGrp="1"/>
          </p:cNvSpPr>
          <p:nvPr>
            <p:ph type="ctrTitle"/>
          </p:nvPr>
        </p:nvSpPr>
        <p:spPr>
          <a:xfrm>
            <a:off x="827584" y="2348880"/>
            <a:ext cx="8280920" cy="2897687"/>
          </a:xfrm>
        </p:spPr>
        <p:txBody>
          <a:bodyPr/>
          <a:lstStyle/>
          <a:p>
            <a:r>
              <a:rPr lang="en-GB" sz="3000" dirty="0">
                <a:hlinkClick r:id="rId2"/>
              </a:rPr>
              <a:t>https://www.youtube.com/watch?v=5YsG3D_aWmA</a:t>
            </a:r>
            <a:endParaRPr lang="en-GB" sz="3000" dirty="0"/>
          </a:p>
        </p:txBody>
      </p:sp>
    </p:spTree>
    <p:extLst>
      <p:ext uri="{BB962C8B-B14F-4D97-AF65-F5344CB8AC3E}">
        <p14:creationId xmlns:p14="http://schemas.microsoft.com/office/powerpoint/2010/main" val="195693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F0261-A012-4402-BBFD-914FFEB2DAC8}"/>
              </a:ext>
            </a:extLst>
          </p:cNvPr>
          <p:cNvSpPr>
            <a:spLocks noGrp="1"/>
          </p:cNvSpPr>
          <p:nvPr>
            <p:ph type="ctrTitle"/>
          </p:nvPr>
        </p:nvSpPr>
        <p:spPr>
          <a:xfrm>
            <a:off x="467544" y="1611433"/>
            <a:ext cx="8280920" cy="1529536"/>
          </a:xfrm>
        </p:spPr>
        <p:txBody>
          <a:bodyPr/>
          <a:lstStyle/>
          <a:p>
            <a:pPr algn="ctr">
              <a:lnSpc>
                <a:spcPct val="107000"/>
              </a:lnSpc>
              <a:spcAft>
                <a:spcPts val="800"/>
              </a:spcAft>
            </a:pPr>
            <a:r>
              <a:rPr lang="de-DE" u="sng" dirty="0"/>
              <a:t>1. Textilindustrie - allgemeine Einführung</a:t>
            </a:r>
            <a:br>
              <a:rPr lang="de-DE" u="sng" dirty="0"/>
            </a:br>
            <a:br>
              <a:rPr lang="en-GB" u="sng" dirty="0"/>
            </a:br>
            <a:br>
              <a:rPr lang="de-DE" sz="4000" u="sng" dirty="0">
                <a:latin typeface="Calibri" panose="020F0502020204030204" pitchFamily="34" charset="0"/>
                <a:ea typeface="Calibri" panose="020F0502020204030204" pitchFamily="34" charset="0"/>
                <a:cs typeface="Times New Roman" panose="02020603050405020304" pitchFamily="18" charset="0"/>
              </a:rPr>
            </a:br>
            <a:endParaRPr lang="de-DE" u="sng" dirty="0"/>
          </a:p>
        </p:txBody>
      </p:sp>
    </p:spTree>
    <p:extLst>
      <p:ext uri="{BB962C8B-B14F-4D97-AF65-F5344CB8AC3E}">
        <p14:creationId xmlns:p14="http://schemas.microsoft.com/office/powerpoint/2010/main" val="175412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1. Textilindustrie – allgemeine Einführung</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28650" y="1700808"/>
            <a:ext cx="8119814" cy="5298418"/>
          </a:xfrm>
        </p:spPr>
        <p:txBody>
          <a:bodyPr/>
          <a:lstStyle/>
          <a:p>
            <a:pPr marL="285750" lvl="0" indent="-285750">
              <a:buFont typeface="Arial" panose="020B0604020202020204" pitchFamily="34" charset="0"/>
              <a:buChar char="•"/>
            </a:pPr>
            <a:r>
              <a:rPr lang="de-DE" dirty="0"/>
              <a:t>umfasst die Herstellung von Garnen und Zwirnen aus verschiedenen Faserarten, die Herstellung von textilen Flächen und die Textilveredlung</a:t>
            </a:r>
          </a:p>
          <a:p>
            <a:pPr marL="285750" lvl="0" indent="-285750">
              <a:buFont typeface="Arial" panose="020B0604020202020204" pitchFamily="34" charset="0"/>
              <a:buChar char="•"/>
            </a:pPr>
            <a:r>
              <a:rPr lang="de-DE" dirty="0"/>
              <a:t>Herstellung von Garnen durch Spinnen von Rohfasern</a:t>
            </a:r>
          </a:p>
          <a:p>
            <a:pPr marL="285750" lvl="0" indent="-285750">
              <a:buFont typeface="Arial" panose="020B0604020202020204" pitchFamily="34" charset="0"/>
              <a:buChar char="•"/>
            </a:pPr>
            <a:r>
              <a:rPr lang="de-DE" dirty="0"/>
              <a:t>Rohfasern sind pflanzliche Fasern wie Baumwolle, tierische Fasern wie Wolle und Chemiefasern wie Polyester</a:t>
            </a:r>
          </a:p>
          <a:p>
            <a:pPr marL="285750" lvl="0" indent="-285750">
              <a:buFont typeface="Arial" panose="020B0604020202020204" pitchFamily="34" charset="0"/>
              <a:buChar char="•"/>
            </a:pPr>
            <a:r>
              <a:rPr lang="de-DE" dirty="0"/>
              <a:t>Für die Herstellung textiler Flächen aus Garn nutzt die Textilindustrie Verfahren wie Weben, Stricken oder Wirken. </a:t>
            </a:r>
          </a:p>
          <a:p>
            <a:pPr marL="285750" lvl="0" indent="-285750">
              <a:buFont typeface="Arial" panose="020B0604020202020204" pitchFamily="34" charset="0"/>
              <a:buChar char="•"/>
            </a:pPr>
            <a:r>
              <a:rPr lang="de-DE" dirty="0"/>
              <a:t>Fasern und Garne sind bei den mechanischen Prozessen zur Textilherstellung hohen Belastungen ausgesetzt</a:t>
            </a:r>
          </a:p>
          <a:p>
            <a:pPr marL="898525" lvl="3" indent="-285750">
              <a:buFont typeface="Wingdings" panose="05000000000000000000" pitchFamily="2" charset="2"/>
              <a:buChar char="Ø"/>
            </a:pPr>
            <a:r>
              <a:rPr lang="de-DE" dirty="0"/>
              <a:t>Zum Schutz und zur besseren Verarbeitbarkeit benötigen sie daher eine chemische Präparation, beispielsweise </a:t>
            </a:r>
            <a:r>
              <a:rPr lang="de-DE" dirty="0" err="1"/>
              <a:t>Spinnöle</a:t>
            </a:r>
            <a:r>
              <a:rPr lang="de-DE" dirty="0"/>
              <a:t>, Schmelzen oder </a:t>
            </a:r>
            <a:r>
              <a:rPr lang="de-DE" dirty="0" err="1"/>
              <a:t>Schlichtemittel</a:t>
            </a:r>
            <a:endParaRPr lang="de-DE" dirty="0"/>
          </a:p>
          <a:p>
            <a:endParaRPr lang="de-DE" dirty="0"/>
          </a:p>
        </p:txBody>
      </p:sp>
    </p:spTree>
    <p:extLst>
      <p:ext uri="{BB962C8B-B14F-4D97-AF65-F5344CB8AC3E}">
        <p14:creationId xmlns:p14="http://schemas.microsoft.com/office/powerpoint/2010/main" val="18291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1. Textilindustrie – allgemeine Einführung</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28650" y="1700808"/>
            <a:ext cx="8119814" cy="5298418"/>
          </a:xfrm>
        </p:spPr>
        <p:txBody>
          <a:bodyPr/>
          <a:lstStyle/>
          <a:p>
            <a:pPr>
              <a:buFont typeface="Arial" panose="020B0604020202020204" pitchFamily="34" charset="0"/>
              <a:buChar char="•"/>
            </a:pPr>
            <a:r>
              <a:rPr lang="de-DE" dirty="0"/>
              <a:t>Textilveredlung umfasst die Arbeitsschritte, die aus Rohtextilien farbige und mit besonderen Eigenschaften ausgerüstete Textilien herstellen</a:t>
            </a:r>
          </a:p>
          <a:p>
            <a:pPr>
              <a:buFont typeface="Arial" panose="020B0604020202020204" pitchFamily="34" charset="0"/>
              <a:buChar char="•"/>
            </a:pPr>
            <a:r>
              <a:rPr lang="de-DE" dirty="0"/>
              <a:t>kann in unterschiedlichen Stufen der Fertigung erfolgen (Faser, Garn, Rohware oder Fertigprodukt)</a:t>
            </a:r>
          </a:p>
          <a:p>
            <a:pPr>
              <a:buFont typeface="Arial" panose="020B0604020202020204" pitchFamily="34" charset="0"/>
              <a:buChar char="•"/>
            </a:pPr>
            <a:r>
              <a:rPr lang="de-DE" dirty="0"/>
              <a:t>Die Veredelung umfasst grundsätzlich die Hauptstufen Vorbehandeln (</a:t>
            </a:r>
            <a:r>
              <a:rPr lang="de-DE" dirty="0" err="1"/>
              <a:t>Entschlichten</a:t>
            </a:r>
            <a:r>
              <a:rPr lang="de-DE" dirty="0"/>
              <a:t>, Bleichen, Waschen, </a:t>
            </a:r>
            <a:r>
              <a:rPr lang="de-DE" dirty="0" err="1"/>
              <a:t>Mercerisieren</a:t>
            </a:r>
            <a:r>
              <a:rPr lang="de-DE" dirty="0"/>
              <a:t>), Färben, Drucken und Ausrüsten (einschließlich Kaschieren und Beschichten)</a:t>
            </a:r>
            <a:endParaRPr lang="en-GB" dirty="0"/>
          </a:p>
          <a:p>
            <a:pPr>
              <a:buFont typeface="Arial" panose="020B0604020202020204" pitchFamily="34" charset="0"/>
              <a:buChar char="•"/>
            </a:pPr>
            <a:r>
              <a:rPr lang="de-DE" dirty="0"/>
              <a:t>Bei den unterschiedlichen Bearbeitungsschritten der Textilveredlung werden Wasser, Chemikalien und Energie eingesetzt.</a:t>
            </a:r>
          </a:p>
          <a:p>
            <a:endParaRPr lang="de-DE" dirty="0"/>
          </a:p>
        </p:txBody>
      </p:sp>
    </p:spTree>
    <p:extLst>
      <p:ext uri="{BB962C8B-B14F-4D97-AF65-F5344CB8AC3E}">
        <p14:creationId xmlns:p14="http://schemas.microsoft.com/office/powerpoint/2010/main" val="338848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EF7FAE-5E07-4CDC-87C9-4FB0F8062A2E}"/>
              </a:ext>
            </a:extLst>
          </p:cNvPr>
          <p:cNvSpPr>
            <a:spLocks noGrp="1"/>
          </p:cNvSpPr>
          <p:nvPr>
            <p:ph type="title"/>
          </p:nvPr>
        </p:nvSpPr>
        <p:spPr>
          <a:xfrm>
            <a:off x="628650" y="404664"/>
            <a:ext cx="6598854" cy="792088"/>
          </a:xfrm>
        </p:spPr>
        <p:txBody>
          <a:bodyPr/>
          <a:lstStyle/>
          <a:p>
            <a:r>
              <a:rPr lang="de-DE" dirty="0"/>
              <a:t>1. Textilindustrie – allgemeine Einführung</a:t>
            </a:r>
            <a:br>
              <a:rPr lang="de-DE" dirty="0"/>
            </a:br>
            <a:endParaRPr lang="de-DE" dirty="0"/>
          </a:p>
        </p:txBody>
      </p:sp>
      <p:sp>
        <p:nvSpPr>
          <p:cNvPr id="3" name="Inhaltsplatzhalter 2">
            <a:extLst>
              <a:ext uri="{FF2B5EF4-FFF2-40B4-BE49-F238E27FC236}">
                <a16:creationId xmlns:a16="http://schemas.microsoft.com/office/drawing/2014/main" id="{7FC9DFAD-1F9A-4D8B-9B7B-DE28A107E8C6}"/>
              </a:ext>
            </a:extLst>
          </p:cNvPr>
          <p:cNvSpPr>
            <a:spLocks noGrp="1"/>
          </p:cNvSpPr>
          <p:nvPr>
            <p:ph idx="1"/>
          </p:nvPr>
        </p:nvSpPr>
        <p:spPr>
          <a:xfrm>
            <a:off x="632352" y="1196752"/>
            <a:ext cx="8119814" cy="5298418"/>
          </a:xfrm>
        </p:spPr>
        <p:txBody>
          <a:bodyPr/>
          <a:lstStyle/>
          <a:p>
            <a:r>
              <a:rPr lang="de-DE" u="sng" dirty="0"/>
              <a:t>Textilindustrie In Deutschland:</a:t>
            </a:r>
          </a:p>
          <a:p>
            <a:endParaRPr lang="en-GB" dirty="0"/>
          </a:p>
          <a:p>
            <a:pPr>
              <a:buFont typeface="Arial" panose="020B0604020202020204" pitchFamily="34" charset="0"/>
              <a:buChar char="•"/>
            </a:pPr>
            <a:r>
              <a:rPr lang="de-DE" dirty="0"/>
              <a:t>Umsatz von 19 Milliarden</a:t>
            </a:r>
            <a:endParaRPr lang="en-GB" dirty="0"/>
          </a:p>
          <a:p>
            <a:pPr lvl="0">
              <a:buFont typeface="Arial" panose="020B0604020202020204" pitchFamily="34" charset="0"/>
              <a:buChar char="•"/>
            </a:pPr>
            <a:r>
              <a:rPr lang="de-DE" dirty="0"/>
              <a:t>Technische Textilien machen 50 Prozent der hergestellten Textilien in Deutschland aus ansonsten: Bekleidungs- sowie Heim- und Haustextilien</a:t>
            </a:r>
            <a:endParaRPr lang="en-GB" dirty="0"/>
          </a:p>
          <a:p>
            <a:pPr lvl="0">
              <a:buFont typeface="Arial" panose="020B0604020202020204" pitchFamily="34" charset="0"/>
              <a:buChar char="•"/>
            </a:pPr>
            <a:r>
              <a:rPr lang="de-DE" dirty="0"/>
              <a:t>50 Prozent der in Deutschland hergestellten Textilien werden exportiert</a:t>
            </a:r>
            <a:endParaRPr lang="en-GB" dirty="0"/>
          </a:p>
          <a:p>
            <a:pPr lvl="0">
              <a:buFont typeface="Arial" panose="020B0604020202020204" pitchFamily="34" charset="0"/>
              <a:buChar char="•"/>
            </a:pPr>
            <a:r>
              <a:rPr lang="de-DE" dirty="0"/>
              <a:t>Die Textilbranche ist stark von der Globalisierung geprägt</a:t>
            </a:r>
            <a:endParaRPr lang="en-GB" dirty="0"/>
          </a:p>
          <a:p>
            <a:pPr lvl="2">
              <a:buFont typeface="Wingdings" panose="05000000000000000000" pitchFamily="2" charset="2"/>
              <a:buChar char="Ø"/>
            </a:pPr>
            <a:r>
              <a:rPr lang="de-DE" dirty="0"/>
              <a:t>Die großen deutschen Bekleidungshersteller, wie zum Beispiel Adidas, Hugo Boss und s. Oliver greifen heute auf globale Lieferketten eigener und ausgelagerter Produktionsstandorte zurück</a:t>
            </a:r>
            <a:endParaRPr lang="en-GB" dirty="0"/>
          </a:p>
          <a:p>
            <a:pPr lvl="0">
              <a:buFont typeface="Arial" panose="020B0604020202020204" pitchFamily="34" charset="0"/>
              <a:buChar char="•"/>
            </a:pPr>
            <a:r>
              <a:rPr lang="de-DE" dirty="0"/>
              <a:t>circa 90 Prozent der in Deutschland gekauften Bekleidung aus dem Import, zum größten Teil aus China, der Türkei und Bangladesch</a:t>
            </a:r>
            <a:endParaRPr lang="en-GB" dirty="0"/>
          </a:p>
          <a:p>
            <a:pPr lvl="0">
              <a:buFont typeface="Arial" panose="020B0604020202020204" pitchFamily="34" charset="0"/>
              <a:buChar char="•"/>
            </a:pPr>
            <a:r>
              <a:rPr lang="de-DE" dirty="0"/>
              <a:t>in Deutschland mehr als 70 Milliarden Euro für Bekleidung und Schuhe </a:t>
            </a:r>
          </a:p>
          <a:p>
            <a:pPr lvl="0">
              <a:buFont typeface="Arial" panose="020B0604020202020204" pitchFamily="34" charset="0"/>
              <a:buChar char="•"/>
            </a:pPr>
            <a:r>
              <a:rPr lang="de-DE" dirty="0"/>
              <a:t>Anteil von rund 4,8 Prozent an den gesamten Konsumausgaben – im Vergleich zu sechs Prozent im Jahr 2000</a:t>
            </a:r>
            <a:endParaRPr lang="en-GB" dirty="0"/>
          </a:p>
          <a:p>
            <a:r>
              <a:rPr lang="de-DE" dirty="0"/>
              <a:t> </a:t>
            </a:r>
            <a:endParaRPr lang="en-GB" dirty="0"/>
          </a:p>
          <a:p>
            <a:endParaRPr lang="de-DE" dirty="0"/>
          </a:p>
        </p:txBody>
      </p:sp>
    </p:spTree>
    <p:extLst>
      <p:ext uri="{BB962C8B-B14F-4D97-AF65-F5344CB8AC3E}">
        <p14:creationId xmlns:p14="http://schemas.microsoft.com/office/powerpoint/2010/main" val="239859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F0261-A012-4402-BBFD-914FFEB2DAC8}"/>
              </a:ext>
            </a:extLst>
          </p:cNvPr>
          <p:cNvSpPr>
            <a:spLocks noGrp="1"/>
          </p:cNvSpPr>
          <p:nvPr>
            <p:ph type="ctrTitle"/>
          </p:nvPr>
        </p:nvSpPr>
        <p:spPr>
          <a:xfrm>
            <a:off x="323528" y="1124744"/>
            <a:ext cx="8280920" cy="1529536"/>
          </a:xfrm>
        </p:spPr>
        <p:txBody>
          <a:bodyPr/>
          <a:lstStyle/>
          <a:p>
            <a:pPr algn="ctr">
              <a:lnSpc>
                <a:spcPct val="107000"/>
              </a:lnSpc>
              <a:spcAft>
                <a:spcPts val="800"/>
              </a:spcAft>
            </a:pPr>
            <a:r>
              <a:rPr lang="de-DE" u="sng" dirty="0"/>
              <a:t>2. Textilindustrie im Kontext der Nachhaltigkeit</a:t>
            </a:r>
            <a:br>
              <a:rPr lang="en-GB" u="sng" dirty="0"/>
            </a:br>
            <a:br>
              <a:rPr lang="de-DE" sz="4000" u="sng" dirty="0">
                <a:latin typeface="Calibri" panose="020F0502020204030204" pitchFamily="34" charset="0"/>
                <a:ea typeface="Calibri" panose="020F0502020204030204" pitchFamily="34" charset="0"/>
                <a:cs typeface="Times New Roman" panose="02020603050405020304" pitchFamily="18" charset="0"/>
              </a:rPr>
            </a:br>
            <a:endParaRPr lang="de-DE" u="sng" dirty="0"/>
          </a:p>
        </p:txBody>
      </p:sp>
      <p:pic>
        <p:nvPicPr>
          <p:cNvPr id="5" name="Grafik 4">
            <a:extLst>
              <a:ext uri="{FF2B5EF4-FFF2-40B4-BE49-F238E27FC236}">
                <a16:creationId xmlns:a16="http://schemas.microsoft.com/office/drawing/2014/main" id="{DCD434B6-D80A-4661-8CDD-CC28DA56E750}"/>
              </a:ext>
            </a:extLst>
          </p:cNvPr>
          <p:cNvPicPr>
            <a:picLocks noChangeAspect="1"/>
          </p:cNvPicPr>
          <p:nvPr/>
        </p:nvPicPr>
        <p:blipFill>
          <a:blip r:embed="rId2"/>
          <a:stretch>
            <a:fillRect/>
          </a:stretch>
        </p:blipFill>
        <p:spPr>
          <a:xfrm>
            <a:off x="1573553" y="2492896"/>
            <a:ext cx="5996893" cy="4023793"/>
          </a:xfrm>
          <a:prstGeom prst="rect">
            <a:avLst/>
          </a:prstGeom>
        </p:spPr>
      </p:pic>
    </p:spTree>
    <p:extLst>
      <p:ext uri="{BB962C8B-B14F-4D97-AF65-F5344CB8AC3E}">
        <p14:creationId xmlns:p14="http://schemas.microsoft.com/office/powerpoint/2010/main" val="692213173"/>
      </p:ext>
    </p:extLst>
  </p:cSld>
  <p:clrMapOvr>
    <a:masterClrMapping/>
  </p:clrMapOvr>
</p:sld>
</file>

<file path=ppt/theme/theme1.xml><?xml version="1.0" encoding="utf-8"?>
<a:theme xmlns:a="http://schemas.openxmlformats.org/drawingml/2006/main" name="GU Design ohne Fußleist">
  <a:themeElements>
    <a:clrScheme name="GU Design">
      <a:dk1>
        <a:srgbClr val="004F8F"/>
      </a:dk1>
      <a:lt1>
        <a:srgbClr val="FFFFFF"/>
      </a:lt1>
      <a:dk2>
        <a:srgbClr val="4D4B46"/>
      </a:dk2>
      <a:lt2>
        <a:srgbClr val="F8F6F5"/>
      </a:lt2>
      <a:accent1>
        <a:srgbClr val="004F8F"/>
      </a:accent1>
      <a:accent2>
        <a:srgbClr val="E4E3DD"/>
      </a:accent2>
      <a:accent3>
        <a:srgbClr val="A5AB52"/>
      </a:accent3>
      <a:accent4>
        <a:srgbClr val="4D4B46"/>
      </a:accent4>
      <a:accent5>
        <a:srgbClr val="B3062C"/>
      </a:accent5>
      <a:accent6>
        <a:srgbClr val="C96215"/>
      </a:accent6>
      <a:hlink>
        <a:srgbClr val="48A9DA"/>
      </a:hlink>
      <a:folHlink>
        <a:srgbClr val="004F8F"/>
      </a:folHlink>
    </a:clrScheme>
    <a:fontScheme name="Benutzerdefiniert 1">
      <a:majorFont>
        <a:latin typeface="Arial Narrow"/>
        <a:ea typeface="Arial Narrow"/>
        <a:cs typeface="Arial Narrow"/>
      </a:majorFont>
      <a:minorFont>
        <a:latin typeface="Arial Narrow"/>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spDef>
    <a:lnDef>
      <a:spPr bwMode="auto">
        <a:xfrm>
          <a:off x="0" y="0"/>
          <a:ext cx="1" cy="1"/>
        </a:xfrm>
        <a:custGeom>
          <a:avLst/>
          <a:gdLst/>
          <a:ahLst/>
          <a:cxnLst/>
          <a:rect l="0" t="0" r="0" b="0"/>
          <a:pathLst/>
        </a:custGeom>
        <a:solidFill>
          <a:srgbClr val="FFFFFF"/>
        </a:solidFill>
        <a:ln w="25400" cap="flat" cmpd="sng" algn="ctr">
          <a:solidFill>
            <a:srgbClr val="004F8F"/>
          </a:solidFill>
          <a:prstDash val="solid"/>
          <a:bevel/>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de-DE" altLang="de-DE" sz="1400" b="0" i="0" u="none" strike="noStrike" cap="none" normalizeH="0" baseline="0" smtClean="0">
            <a:ln>
              <a:noFill/>
            </a:ln>
            <a:solidFill>
              <a:srgbClr val="004F8F"/>
            </a:solidFill>
            <a:effectLst/>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defRPr>
        </a:defPPr>
      </a:lstStyle>
    </a:lnDef>
    <a:txDef>
      <a:spPr>
        <a:noFill/>
      </a:spPr>
      <a:bodyPr wrap="square" rtlCol="0">
        <a:spAutoFit/>
      </a:bodyPr>
      <a:lstStyle>
        <a:defPPr>
          <a:defRPr sz="1800" dirty="0" smtClean="0">
            <a:solidFill>
              <a:srgbClr val="000000"/>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4F8F"/>
      </a:accent1>
      <a:accent2>
        <a:srgbClr val="E4E3DD"/>
      </a:accent2>
      <a:accent3>
        <a:srgbClr val="FFFFFF"/>
      </a:accent3>
      <a:accent4>
        <a:srgbClr val="000000"/>
      </a:accent4>
      <a:accent5>
        <a:srgbClr val="AAB2C6"/>
      </a:accent5>
      <a:accent6>
        <a:srgbClr val="CFCEC8"/>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1381</Words>
  <Application>Microsoft Office PowerPoint</Application>
  <PresentationFormat>Bildschirmpräsentation (4:3)</PresentationFormat>
  <Paragraphs>190</Paragraphs>
  <Slides>36</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36</vt:i4>
      </vt:variant>
    </vt:vector>
  </HeadingPairs>
  <TitlesOfParts>
    <vt:vector size="45" baseType="lpstr">
      <vt:lpstr>Arial</vt:lpstr>
      <vt:lpstr>Arial Narrow</vt:lpstr>
      <vt:lpstr>Avenir Roman</vt:lpstr>
      <vt:lpstr>Calibri</vt:lpstr>
      <vt:lpstr>Calibri Light</vt:lpstr>
      <vt:lpstr>Georgia</vt:lpstr>
      <vt:lpstr>Wingdings</vt:lpstr>
      <vt:lpstr>GU Design ohne Fußleist</vt:lpstr>
      <vt:lpstr>Benutzerdefiniertes Design</vt:lpstr>
      <vt:lpstr>»Textilindustrien und die Folgen für unsere Umwelt«  </vt:lpstr>
      <vt:lpstr>Goethe`s Green Office – Wer sind wir? </vt:lpstr>
      <vt:lpstr>Inhaltsverzeichnis</vt:lpstr>
      <vt:lpstr>https://www.youtube.com/watch?v=5YsG3D_aWmA</vt:lpstr>
      <vt:lpstr>1. Textilindustrie - allgemeine Einführung   </vt:lpstr>
      <vt:lpstr>1. Textilindustrie – allgemeine Einführung </vt:lpstr>
      <vt:lpstr>1. Textilindustrie – allgemeine Einführung </vt:lpstr>
      <vt:lpstr>1. Textilindustrie – allgemeine Einführung </vt:lpstr>
      <vt:lpstr>2. Textilindustrie im Kontext der Nachhaltigkeit  </vt:lpstr>
      <vt:lpstr>2. Textilindustrie im Kontext der Nachhaltigkeit </vt:lpstr>
      <vt:lpstr>2. Textilindustrie im Kontext der Nachhaltigkeit </vt:lpstr>
      <vt:lpstr> Detox – Kampagne Greenpeace</vt:lpstr>
      <vt:lpstr>Detox – Greenpeace Kampagne </vt:lpstr>
      <vt:lpstr>Detox – Greenpeace Kampagne </vt:lpstr>
      <vt:lpstr>2. Textilindustrie im Kontext der Nachhaltigkeit </vt:lpstr>
      <vt:lpstr>2. Textilindustrie im Kontext der Nachhaltigkeit </vt:lpstr>
      <vt:lpstr>2. Textilindustrie im Kontext der Nachhaltigkeit </vt:lpstr>
      <vt:lpstr>3. Zahlen und Fakten</vt:lpstr>
      <vt:lpstr>75%        </vt:lpstr>
      <vt:lpstr>PowerPoint-Präsentation</vt:lpstr>
      <vt:lpstr>4. Die Lüge der Altkleiderspenden  </vt:lpstr>
      <vt:lpstr>   750-800 Millionen Tonnen Altkleider werden jährlich in Deutschland gespendet  - Container des Deutschen Roten Kreuz, Fair-wertung, Samariter usw.  - Viele Container von Wirtschaftsunternehmen   + Nachahmung von Containern   + Kauf des Labels der Hilfsorganisationen  Ein kleiner Teil davon wird in lokale Kleiderkammern (stoßen auf wenig Abnahme)</vt:lpstr>
      <vt:lpstr> Großteil der Masse an Textilien werden verkauft!  - Unternehmen leeren Altkleidercontainer   + SOEX Group und andere Riesenunternehmen - Weiterverkauf zu Kilopreisen (1 Tonne = 500 Euro)  + Sortiervorgang - Oft gelangt erstklassige Ware in (ost-)europäische Länder - Erst die 3. oder 4. Wahl gelangt in die vorgesehenen Krisengebiete (60%)  SOEX verdiente allein mit dem Handel in afrikanische Länder 2010 28 Millionen Euro</vt:lpstr>
      <vt:lpstr>Beispiel: Tansania </vt:lpstr>
      <vt:lpstr>- Menschen in Tansania machen kaum Gewinn beim Verkauf  - Die Kleidungsspenden werden teuer an die Bevölkerung verkauft  - Der Handel mit Altkleidern entwicklungspolitisch kritisch: Konkurrenz zur lokal-ansässigen    Bekleidungsherstellung    + Da die Textilindustrie mit den niedrigen Preisen der Mitumba nicht mithalten kann,     wurde die gesamte Textilindustrie in Tansania zerstört    + Wirtschaftliche Schaden für Tansania   + Menschen verlieren ihre Arbeit   + Von damals 80.000 Menschen der Textilindustrie gibt es jetzt nur noch      weniger als 5000   + Der Gewinn bleibt bei großen westlichen Unternehmen </vt:lpstr>
      <vt:lpstr> Stellungnahme des DRK  „Hierin wird die Wichtigkeit von Altkleiderspenden zur Finanzierung der ehrenamtlichen Arbeit des DRK betont. Gleichzeitig wird jedoch darauf verwiesen, dass letztlich jeder einzelne regionale DRK-Verband selbst darüber entscheide, was mit den gespendeten Altkleidern passiert – d. h. in welcher Form diese verwertet werden und wohin genau die daraus gewonnenen Erträge fließen.“  Kommentar zur Entwicklungspolitik des DRK  „Die Käufer von Altkleidern seien nicht identisch mit Nachfragern von neuer, im Inland gefertigter Kleidung. Außerdem bestehe erhöhter Bedarf an Änderungsschneidern.“ </vt:lpstr>
      <vt:lpstr>5. Lösungsansätze </vt:lpstr>
      <vt:lpstr>5.1 Siegel  5.1.1 Hochwertige Siegel  IVN Best (Internationaler Verband der Naturtextilwirtschaft)  - Ökologisch strengste Siegel - Regulation der gesamten Produktions- und Handelskette: Anbau bis Endprodukt - Synthetikfasern ausgeschlossen - Verbote von Chemikalien mit Grenzwerten versehen (nur die Schädlichsten ausgeschlossen) - 100% biologisch abbaubar   </vt:lpstr>
      <vt:lpstr> GOTS (Global Organic Textile Standards)  - 70% Naturfasern und 30%Recyclingfasern - Regelung der gesamten Wertschöpfungskette (Anbau bis fertiges Produkt) - In der Produktion verbot von Detox-Chemikalien, aber keine Sicherstellung durch Tests - Grenzwerte sind vergleichsweise schwach - Standardüberarbeitung nur alle 3 Jahre - Durch Mischfasern (kaum zu recyclen) durch Recycling-Synthetik Kreislauffähigkeit eingeschränkt</vt:lpstr>
      <vt:lpstr>  Made in Green/Oeko Tex  - Strenges Siegel durch Überprüfung des Chemikalienmanagement, Umweltmanagements und -leistung, Arbeitssicherheit, Soziale Verantwortung, Qualitätsmanagement nach dem „Sustainable Textile Production“ - 100% schadstoffgeprüft - Chemikalien-Ausschluss-Liste detox-konform - Grenzwerte je nach Zielrichtung variabel (Babykleidung sehr streng) - Geschlossene Produktionskreisläufe - Durch Recycling- und Mischfasern eingeschränkte Kreislauffähigkeit </vt:lpstr>
      <vt:lpstr>Blauer Engel  - Siegel des Umweltbundesamts - Recht hohen Umweltanspruch - Überprüfung des gesamten Produktionsprozesses - Umfassende Chemikalienregelung, Grenzwerte weniger streng einschränkt - Grenzwerte für Wasserverbrauch und Abwasser - Zertifiziert alles Recyclingfasern, dafür gezielte Wiederverwendungskriterien </vt:lpstr>
      <vt:lpstr>Bluesign  - Umfassende Regelung der gesamten Herstellungskette, sogar Chemieindustrie - Zertifiziert alle Textilarten - Standard Positiv- und Negativliste - Regulierung hunderter Chemikalien, Detox-Chemikalien werden ausgeschlossen - Keine Grenzwerte oder Abwassertests - Gefährliche Chemikalien im Endprodukt mit Grenzwerten versehen - Auf Recyclingfähigkeit teilweise anwendbar </vt:lpstr>
      <vt:lpstr>Cradle to Cradle (Wiege zu Wiege)   - Zentraler Gedanke: Kreislauffähigkeit - Bewertete Kategorien: Materialgesundheit, Wiederverwendung, erneuerbare Energien, soziale -  Fairness und Wasser - Umweltsicher, gesundheitlich unbedenklich, kreislauffähig - Limitierte Liste ausgeschlossener Chemikalien  - Zertifizierungsstufen - Hohe Zertifizierungsstufe (Gold): Ausschluss toxikologischer Chemikalien - Niedrige Zertifizierungsstufe (Basic): Noch schädliche Chemikalien - Bei hohen Zertifizierungsstufen biologisch und technisch abbaubar </vt:lpstr>
      <vt:lpstr>EU-Ecolabel  - Eher massentaugliches Label - Gesundheits- und umweltschädliche Substanzen begrenzter, Wasser- und Luftverschmutzung  reduzierter     - Liste verbotener Chemikalien umfangreich, Grenzwerte schwach - Grenzwerte für Wasserverbrauch und Abwasser - Analysen für Endprodukte nicht vorgeschrieben - Zulassung aller Art Recyclingfasern, auf toxische Chemikalien soll verzichtet werden - Kreislauffähigkeit beschränkt gewährleistet </vt:lpstr>
      <vt:lpstr>Oeko-Tex Standard 100  - Am weitesten verbreitete Label - Prüft ausschließlich auf Schadstoffrückstände im Endprodukt - Unterschiedlich streng bei den Chemikalienmengen je nach Produktklasse - Chemikalienanforderungen weiter gestiegen: 10 von 11 Detoxchemikalien verboten, einige weiter Substanzgruppen auch, ABER nur im Endprodukt - Zertifizierung auch von schlecht zu recycelnden Mischfasern </vt:lpstr>
      <vt:lpstr>+ Vorhandene Kleidungsstücke neu entdecken und durch neue Kombinationen neue  Looks kreieren + Kaputte Kleidungsstücke reparieren oder Schuhmacher und Änderungsschneidereien  nutzen und zusätzlich Kleingewerbe unterstützen +  Upcycling: Umgestaltung alter Sachen: Bartiken, Siebdruck oder selbst zu Schere und  Nadel greifen + Schenke alten ausgetragenen Kleidungsstücken ein zweites Leben: Second-Hand  Läden, Oxfam, Flohmärkte, Kleiderkammern, Sammelstellen oder Obdachlosen- und  Geflüchtetenhäuser bieten die Möglichkeit Falls neue Kleidung nötig: + Second-Hand Läden und Flohmärkte sind wertvolle Fundgruben + Organisieren einer Tauschparty: Ohne Geld und Ressourcen können Schrankhüter  neue Besitzer*Innen finden + Leihboutiquen und Mode-Bibliotheken   Kleidungs-Abo: Jeden Monat ein Paket mit geliehen Trend- und     Designerteilen, die an den Stil der Besteller*In angepasst werden + Weniger und bewusst kaufen + Macht euch frei von dem Modediktat und entwickelt einen eigenen Stil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Goethe-Universität</dc:creator>
  <cp:lastModifiedBy>Darius Somi</cp:lastModifiedBy>
  <cp:revision>213</cp:revision>
  <dcterms:modified xsi:type="dcterms:W3CDTF">2019-11-26T18:30:19Z</dcterms:modified>
</cp:coreProperties>
</file>